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336" r:id="rId3"/>
    <p:sldId id="363" r:id="rId4"/>
    <p:sldId id="281" r:id="rId5"/>
    <p:sldId id="279" r:id="rId6"/>
    <p:sldId id="335" r:id="rId7"/>
    <p:sldId id="365" r:id="rId8"/>
    <p:sldId id="337" r:id="rId9"/>
    <p:sldId id="338" r:id="rId10"/>
    <p:sldId id="339" r:id="rId11"/>
    <p:sldId id="342" r:id="rId12"/>
    <p:sldId id="341" r:id="rId13"/>
    <p:sldId id="340" r:id="rId14"/>
    <p:sldId id="367" r:id="rId15"/>
    <p:sldId id="343" r:id="rId16"/>
    <p:sldId id="345" r:id="rId17"/>
    <p:sldId id="368" r:id="rId18"/>
    <p:sldId id="344" r:id="rId19"/>
    <p:sldId id="372" r:id="rId20"/>
    <p:sldId id="346" r:id="rId21"/>
    <p:sldId id="347" r:id="rId22"/>
    <p:sldId id="348" r:id="rId23"/>
    <p:sldId id="349" r:id="rId24"/>
    <p:sldId id="351" r:id="rId25"/>
    <p:sldId id="352" r:id="rId26"/>
    <p:sldId id="370" r:id="rId27"/>
    <p:sldId id="364" r:id="rId28"/>
    <p:sldId id="353" r:id="rId29"/>
    <p:sldId id="369" r:id="rId30"/>
    <p:sldId id="359" r:id="rId31"/>
    <p:sldId id="354" r:id="rId32"/>
    <p:sldId id="358" r:id="rId33"/>
    <p:sldId id="355" r:id="rId34"/>
    <p:sldId id="356" r:id="rId35"/>
    <p:sldId id="357" r:id="rId36"/>
    <p:sldId id="360" r:id="rId37"/>
    <p:sldId id="361" r:id="rId38"/>
    <p:sldId id="350" r:id="rId39"/>
    <p:sldId id="362" r:id="rId40"/>
    <p:sldId id="36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8857" autoAdjust="0"/>
  </p:normalViewPr>
  <p:slideViewPr>
    <p:cSldViewPr>
      <p:cViewPr varScale="1">
        <p:scale>
          <a:sx n="90" d="100"/>
          <a:sy n="90" d="100"/>
        </p:scale>
        <p:origin x="-3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165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B1F38D-E43A-4D67-84E0-B925531F6AF0}" type="datetimeFigureOut">
              <a:rPr lang="en-US" smtClean="0"/>
              <a:pPr/>
              <a:t>11/24/2014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60B01C-BF7F-48C9-A6D8-613FC1044DC2}" type="slidenum">
              <a:rPr lang="en-US" smtClean="0"/>
              <a:pPr/>
              <a:t>‹#›</a:t>
            </a:fld>
            <a:endParaRPr lang="en-US"/>
          </a:p>
        </p:txBody>
      </p:sp>
    </p:spTree>
    <p:extLst>
      <p:ext uri="{BB962C8B-B14F-4D97-AF65-F5344CB8AC3E}">
        <p14:creationId xmlns:p14="http://schemas.microsoft.com/office/powerpoint/2010/main" val="3860358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0688B-BA52-4598-846C-2B4109FC3A84}" type="datetimeFigureOut">
              <a:rPr lang="en-US" smtClean="0"/>
              <a:pPr/>
              <a:t>11/24/2014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783195-A952-4344-857D-FED4D42A8229}" type="slidenum">
              <a:rPr lang="en-US" smtClean="0"/>
              <a:pPr/>
              <a:t>‹#›</a:t>
            </a:fld>
            <a:endParaRPr lang="en-US"/>
          </a:p>
        </p:txBody>
      </p:sp>
    </p:spTree>
    <p:extLst>
      <p:ext uri="{BB962C8B-B14F-4D97-AF65-F5344CB8AC3E}">
        <p14:creationId xmlns:p14="http://schemas.microsoft.com/office/powerpoint/2010/main" val="53171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Relatively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10"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Black" panose="020B0A04020102020204" pitchFamily="34" charset="0"/>
              </a:rPr>
              <a:t>Its purpose was to define an effective procedure for edge spall repair and determine an acceptance criteria on which future work can be accepted.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10"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a:t>
            </a:r>
            <a:r>
              <a:rPr lang="en-US" baseline="30000" dirty="0" smtClean="0"/>
              <a:t>th</a:t>
            </a:r>
            <a:r>
              <a:rPr lang="en-US" dirty="0" smtClean="0"/>
              <a:t> busiest</a:t>
            </a:r>
            <a:r>
              <a:rPr lang="en-US" baseline="0" dirty="0" smtClean="0"/>
              <a:t> in the world</a:t>
            </a:r>
          </a:p>
          <a:p>
            <a:r>
              <a:rPr lang="en-US" baseline="0" dirty="0" smtClean="0"/>
              <a:t>AND </a:t>
            </a:r>
          </a:p>
          <a:p>
            <a:r>
              <a:rPr lang="en-US" baseline="0" dirty="0" smtClean="0"/>
              <a:t>2</a:t>
            </a:r>
            <a:r>
              <a:rPr lang="en-US" baseline="30000" dirty="0" smtClean="0"/>
              <a:t>nd</a:t>
            </a:r>
            <a:r>
              <a:rPr lang="en-US" baseline="0" dirty="0" smtClean="0"/>
              <a:t> busiest in the US</a:t>
            </a: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40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Where the historical damage</a:t>
            </a:r>
            <a:r>
              <a:rPr lang="en-US" baseline="0" dirty="0" smtClean="0"/>
              <a:t> has occurred requiring shave and pave rehabs the most frequently</a:t>
            </a: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7" name="Rectangle 36"/>
          <p:cNvSpPr/>
          <p:nvPr userDrawn="1"/>
        </p:nvSpPr>
        <p:spPr>
          <a:xfrm>
            <a:off x="0" y="3419856"/>
            <a:ext cx="9144000" cy="34381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kinny-bldg.jpg"/>
          <p:cNvPicPr>
            <a:picLocks noChangeAspect="1"/>
          </p:cNvPicPr>
          <p:nvPr userDrawn="1"/>
        </p:nvPicPr>
        <p:blipFill>
          <a:blip r:embed="rId2" cstate="print"/>
          <a:stretch>
            <a:fillRect/>
          </a:stretch>
        </p:blipFill>
        <p:spPr>
          <a:xfrm>
            <a:off x="7626096" y="0"/>
            <a:ext cx="1517904" cy="3419856"/>
          </a:xfrm>
          <a:prstGeom prst="rect">
            <a:avLst/>
          </a:prstGeom>
          <a:effectLst>
            <a:reflection blurRad="6350" stA="52000" endA="300" endPos="35000" dir="5400000" sy="-100000" algn="bl" rotWithShape="0"/>
          </a:effectLst>
        </p:spPr>
      </p:pic>
      <p:pic>
        <p:nvPicPr>
          <p:cNvPr id="12" name="Picture 11" descr="skinny-planes.jpg"/>
          <p:cNvPicPr>
            <a:picLocks/>
          </p:cNvPicPr>
          <p:nvPr userDrawn="1"/>
        </p:nvPicPr>
        <p:blipFill>
          <a:blip r:embed="rId3" cstate="print"/>
          <a:stretch>
            <a:fillRect/>
          </a:stretch>
        </p:blipFill>
        <p:spPr>
          <a:xfrm>
            <a:off x="6099048" y="0"/>
            <a:ext cx="1527048" cy="3419856"/>
          </a:xfrm>
          <a:prstGeom prst="rect">
            <a:avLst/>
          </a:prstGeom>
          <a:effectLst>
            <a:reflection blurRad="6350" stA="52000" endA="300" endPos="35000" dir="5400000" sy="-100000" algn="bl" rotWithShape="0"/>
          </a:effectLst>
        </p:spPr>
      </p:pic>
      <p:pic>
        <p:nvPicPr>
          <p:cNvPr id="13" name="Picture 12" descr="skinny-ferry.jpg"/>
          <p:cNvPicPr>
            <a:picLocks/>
          </p:cNvPicPr>
          <p:nvPr userDrawn="1"/>
        </p:nvPicPr>
        <p:blipFill>
          <a:blip r:embed="rId4" cstate="print"/>
          <a:stretch>
            <a:fillRect/>
          </a:stretch>
        </p:blipFill>
        <p:spPr>
          <a:xfrm>
            <a:off x="3048000" y="0"/>
            <a:ext cx="1527048" cy="3419856"/>
          </a:xfrm>
          <a:prstGeom prst="rect">
            <a:avLst/>
          </a:prstGeom>
          <a:effectLst>
            <a:reflection blurRad="6350" stA="52000" endA="300" endPos="35000" dir="5400000" sy="-100000" algn="bl" rotWithShape="0"/>
          </a:effectLst>
        </p:spPr>
      </p:pic>
      <p:pic>
        <p:nvPicPr>
          <p:cNvPr id="14" name="Picture 13" descr="skinny-airport.jpg"/>
          <p:cNvPicPr>
            <a:picLocks/>
          </p:cNvPicPr>
          <p:nvPr userDrawn="1"/>
        </p:nvPicPr>
        <p:blipFill>
          <a:blip r:embed="rId5" cstate="print"/>
          <a:stretch>
            <a:fillRect/>
          </a:stretch>
        </p:blipFill>
        <p:spPr>
          <a:xfrm>
            <a:off x="0" y="0"/>
            <a:ext cx="1527048" cy="3419856"/>
          </a:xfrm>
          <a:prstGeom prst="rect">
            <a:avLst/>
          </a:prstGeom>
          <a:effectLst>
            <a:reflection blurRad="6350" stA="52000" endA="300" endPos="35000" dir="5400000" sy="-100000" algn="bl" rotWithShape="0"/>
          </a:effectLst>
        </p:spPr>
      </p:pic>
      <p:pic>
        <p:nvPicPr>
          <p:cNvPr id="15" name="Picture 14" descr="skinny-pave.jpg"/>
          <p:cNvPicPr>
            <a:picLocks/>
          </p:cNvPicPr>
          <p:nvPr userDrawn="1"/>
        </p:nvPicPr>
        <p:blipFill>
          <a:blip r:embed="rId6" cstate="print"/>
          <a:stretch>
            <a:fillRect/>
          </a:stretch>
        </p:blipFill>
        <p:spPr>
          <a:xfrm>
            <a:off x="1524000" y="0"/>
            <a:ext cx="1527048" cy="3419856"/>
          </a:xfrm>
          <a:prstGeom prst="rect">
            <a:avLst/>
          </a:prstGeom>
          <a:effectLst>
            <a:reflection blurRad="6350" stA="52000" endA="300" endPos="35000" dir="5400000" sy="-100000" algn="bl" rotWithShape="0"/>
          </a:effectLst>
        </p:spPr>
      </p:pic>
      <p:pic>
        <p:nvPicPr>
          <p:cNvPr id="10" name="Picture 9" descr="truck.jpg"/>
          <p:cNvPicPr>
            <a:picLocks noChangeAspect="1"/>
          </p:cNvPicPr>
          <p:nvPr userDrawn="1"/>
        </p:nvPicPr>
        <p:blipFill>
          <a:blip r:embed="rId7" cstate="print"/>
          <a:stretch>
            <a:fillRect/>
          </a:stretch>
        </p:blipFill>
        <p:spPr>
          <a:xfrm>
            <a:off x="4572000" y="0"/>
            <a:ext cx="1530096" cy="3419856"/>
          </a:xfrm>
          <a:prstGeom prst="rect">
            <a:avLst/>
          </a:prstGeom>
          <a:effectLst>
            <a:reflection blurRad="6350" stA="52000" endA="300" endPos="35000" dir="5400000" sy="-100000" algn="bl" rotWithShape="0"/>
          </a:effectLst>
        </p:spPr>
      </p:pic>
      <p:pic>
        <p:nvPicPr>
          <p:cNvPr id="39" name="Picture 38" descr="dotseal-x.gif"/>
          <p:cNvPicPr>
            <a:picLocks noChangeAspect="1"/>
          </p:cNvPicPr>
          <p:nvPr userDrawn="1"/>
        </p:nvPicPr>
        <p:blipFill>
          <a:blip r:embed="rId8" cstate="print"/>
          <a:stretch>
            <a:fillRect/>
          </a:stretch>
        </p:blipFill>
        <p:spPr>
          <a:xfrm>
            <a:off x="4005072" y="2847975"/>
            <a:ext cx="1114425" cy="1114425"/>
          </a:xfrm>
          <a:prstGeom prst="rect">
            <a:avLst/>
          </a:prstGeom>
        </p:spPr>
      </p:pic>
      <p:sp>
        <p:nvSpPr>
          <p:cNvPr id="16" name="Date Placeholder 15"/>
          <p:cNvSpPr>
            <a:spLocks noGrp="1"/>
          </p:cNvSpPr>
          <p:nvPr>
            <p:ph type="dt" sz="half" idx="10"/>
          </p:nvPr>
        </p:nvSpPr>
        <p:spPr/>
        <p:txBody>
          <a:bodyPr/>
          <a:lstStyle/>
          <a:p>
            <a:fld id="{7E949A68-C5EB-4EE1-B342-482B1F06E710}" type="datetimeFigureOut">
              <a:rPr lang="en-US" smtClean="0"/>
              <a:pPr/>
              <a:t>11/24/2014</a:t>
            </a:fld>
            <a:endParaRPr lang="en-US"/>
          </a:p>
        </p:txBody>
      </p:sp>
      <p:sp>
        <p:nvSpPr>
          <p:cNvPr id="17" name="Slide Number Placeholder 16"/>
          <p:cNvSpPr>
            <a:spLocks noGrp="1"/>
          </p:cNvSpPr>
          <p:nvPr>
            <p:ph type="sldNum" sz="quarter" idx="11"/>
          </p:nvPr>
        </p:nvSpPr>
        <p:spPr/>
        <p:txBody>
          <a:bodyPr/>
          <a:lstStyle/>
          <a:p>
            <a:fld id="{D8C6E02D-ED4A-4F8F-9C9A-E96094146A78}" type="slidenum">
              <a:rPr lang="en-US" smtClean="0"/>
              <a:pPr/>
              <a:t>‹#›</a:t>
            </a:fld>
            <a:endParaRPr lang="en-US"/>
          </a:p>
        </p:txBody>
      </p:sp>
      <p:sp>
        <p:nvSpPr>
          <p:cNvPr id="18" name="Footer Placeholder 17"/>
          <p:cNvSpPr>
            <a:spLocks noGrp="1"/>
          </p:cNvSpPr>
          <p:nvPr>
            <p:ph type="ftr" sz="quarter" idx="12"/>
          </p:nvPr>
        </p:nvSpPr>
        <p:spPr/>
        <p:txBody>
          <a:bodyPr/>
          <a:lstStyle>
            <a:lvl1pPr>
              <a:defRPr sz="1400" b="1">
                <a:latin typeface="+mj-lt"/>
              </a:defRPr>
            </a:lvl1pPr>
          </a:lstStyle>
          <a:p>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13"/>
          <p:cNvSpPr/>
          <p:nvPr userDrawn="1"/>
        </p:nvSpPr>
        <p:spPr>
          <a:xfrm>
            <a:off x="0" y="0"/>
            <a:ext cx="9144000" cy="1981200"/>
          </a:xfrm>
          <a:prstGeom prst="rect">
            <a:avLst/>
          </a:prstGeom>
          <a:gradFill>
            <a:gsLst>
              <a:gs pos="2000">
                <a:srgbClr val="002060"/>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9" name="Picture 8"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0" name="Picture 9"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1" name="Picture 10"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13" name="Picture 12"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15" name="Picture 14"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4" name="Date Placeholder 3"/>
          <p:cNvSpPr>
            <a:spLocks noGrp="1"/>
          </p:cNvSpPr>
          <p:nvPr>
            <p:ph type="dt" sz="half" idx="10"/>
          </p:nvPr>
        </p:nvSpPr>
        <p:spPr>
          <a:xfrm>
            <a:off x="0" y="6492875"/>
            <a:ext cx="2133600" cy="365125"/>
          </a:xfrm>
        </p:spPr>
        <p:txBody>
          <a:bodyPr/>
          <a:lstStyle/>
          <a:p>
            <a:fld id="{7E949A68-C5EB-4EE1-B342-482B1F06E710}" type="datetimeFigureOut">
              <a:rPr lang="en-US" smtClean="0"/>
              <a:pPr/>
              <a:t>11/24/2014</a:t>
            </a:fld>
            <a:endParaRPr lang="en-US"/>
          </a:p>
        </p:txBody>
      </p:sp>
      <p:sp>
        <p:nvSpPr>
          <p:cNvPr id="5" name="Footer Placeholder 4"/>
          <p:cNvSpPr>
            <a:spLocks noGrp="1"/>
          </p:cNvSpPr>
          <p:nvPr>
            <p:ph type="ftr" sz="quarter" idx="11"/>
          </p:nvPr>
        </p:nvSpPr>
        <p:spPr>
          <a:xfrm>
            <a:off x="3048000" y="6629400"/>
            <a:ext cx="2895600" cy="228600"/>
          </a:xfrm>
        </p:spPr>
        <p:txBody>
          <a:bodyPr/>
          <a:lstStyle>
            <a:lvl1pPr>
              <a:defRPr sz="1400" b="1">
                <a:latin typeface="+mj-lt"/>
              </a:defRPr>
            </a:lvl1pPr>
          </a:lstStyle>
          <a:p>
            <a:r>
              <a:rPr lang="en-US" dirty="0" smtClean="0"/>
              <a:t>Integrity ∙ Excellence ∙ Respect</a:t>
            </a:r>
          </a:p>
          <a:p>
            <a:endParaRPr lang="en-US" dirty="0"/>
          </a:p>
        </p:txBody>
      </p:sp>
      <p:sp>
        <p:nvSpPr>
          <p:cNvPr id="6" name="Slide Number Placeholder 5"/>
          <p:cNvSpPr>
            <a:spLocks noGrp="1"/>
          </p:cNvSpPr>
          <p:nvPr>
            <p:ph type="sldNum" sz="quarter" idx="12"/>
          </p:nvPr>
        </p:nvSpPr>
        <p:spPr>
          <a:xfrm>
            <a:off x="7010400" y="6492875"/>
            <a:ext cx="2133600" cy="365125"/>
          </a:xfrm>
        </p:spPr>
        <p:txBody>
          <a:bodyPr/>
          <a:lstStyle/>
          <a:p>
            <a:fld id="{D8C6E02D-ED4A-4F8F-9C9A-E96094146A78}" type="slidenum">
              <a:rPr lang="en-US" smtClean="0"/>
              <a:pPr/>
              <a:t>‹#›</a:t>
            </a:fld>
            <a:endParaRPr lang="en-US"/>
          </a:p>
        </p:txBody>
      </p:sp>
      <p:sp>
        <p:nvSpPr>
          <p:cNvPr id="3" name="Content Placeholder 2"/>
          <p:cNvSpPr>
            <a:spLocks noGrp="1"/>
          </p:cNvSpPr>
          <p:nvPr>
            <p:ph idx="1"/>
          </p:nvPr>
        </p:nvSpPr>
        <p:spPr>
          <a:xfrm>
            <a:off x="76200" y="2057400"/>
            <a:ext cx="89916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0" y="1158240"/>
            <a:ext cx="9144000" cy="822960"/>
          </a:xfrm>
          <a:noFill/>
        </p:spPr>
        <p:txBody>
          <a:bodyPr/>
          <a:lstStyle/>
          <a:p>
            <a:r>
              <a:rPr lang="en-US" smtClean="0"/>
              <a:t>Click to edit Master title style</a:t>
            </a:r>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115568"/>
          </a:xfrm>
          <a:prstGeom prst="rect">
            <a:avLst/>
          </a:prstGeom>
          <a:gradFill>
            <a:gsLst>
              <a:gs pos="0">
                <a:srgbClr val="002060"/>
              </a:gs>
              <a:gs pos="4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49A68-C5EB-4EE1-B342-482B1F06E710}" type="datetimeFigureOut">
              <a:rPr lang="en-US" smtClean="0"/>
              <a:pPr/>
              <a:t>11/24/2014</a:t>
            </a:fld>
            <a:endParaRPr lang="en-US"/>
          </a:p>
        </p:txBody>
      </p:sp>
      <p:sp>
        <p:nvSpPr>
          <p:cNvPr id="5" name="Footer Placeholder 4"/>
          <p:cNvSpPr>
            <a:spLocks noGrp="1"/>
          </p:cNvSpPr>
          <p:nvPr>
            <p:ph type="ftr" sz="quarter" idx="11"/>
          </p:nvPr>
        </p:nvSpPr>
        <p:spPr/>
        <p:txBody>
          <a:bodyPr/>
          <a:lstStyle>
            <a:lvl1pPr>
              <a:defRPr sz="1400" b="1">
                <a:latin typeface="+mj-lt"/>
              </a:defRPr>
            </a:lvl1pPr>
          </a:lstStyle>
          <a:p>
            <a:r>
              <a:rPr lang="en-US" dirty="0" smtClean="0"/>
              <a:t>Integrity ∙ Excellence ∙ Respect</a:t>
            </a:r>
          </a:p>
        </p:txBody>
      </p:sp>
      <p:sp>
        <p:nvSpPr>
          <p:cNvPr id="6" name="Slide Number Placeholder 5"/>
          <p:cNvSpPr>
            <a:spLocks noGrp="1"/>
          </p:cNvSpPr>
          <p:nvPr>
            <p:ph type="sldNum" sz="quarter" idx="12"/>
          </p:nvPr>
        </p:nvSpPr>
        <p:spPr/>
        <p:txBody>
          <a:bodyPr/>
          <a:lstStyle/>
          <a:p>
            <a:fld id="{D8C6E02D-ED4A-4F8F-9C9A-E96094146A78}" type="slidenum">
              <a:rPr lang="en-US" smtClean="0"/>
              <a:pPr/>
              <a:t>‹#›</a:t>
            </a:fld>
            <a:endParaRPr lang="en-US"/>
          </a:p>
        </p:txBody>
      </p:sp>
      <p:sp>
        <p:nvSpPr>
          <p:cNvPr id="7" name="Title Placeholder 1"/>
          <p:cNvSpPr txBox="1">
            <a:spLocks/>
          </p:cNvSpPr>
          <p:nvPr userDrawn="1"/>
        </p:nvSpPr>
        <p:spPr>
          <a:xfrm>
            <a:off x="0" y="243840"/>
            <a:ext cx="9144000" cy="82296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chemeClr val="tx1"/>
                </a:solidFill>
                <a:effectLst/>
                <a:uLnTx/>
                <a:uFillTx/>
                <a:latin typeface="Arial Black" pitchFamily="34" charset="0"/>
                <a:ea typeface="+mj-ea"/>
                <a:cs typeface="+mj-cs"/>
              </a:rPr>
              <a:t>Click to edit Master title style</a:t>
            </a:r>
            <a:endParaRPr kumimoji="0" lang="en-US" sz="3800" b="0" i="0" u="none" strike="noStrike" kern="1200" cap="none" spc="0" normalizeH="0" baseline="0" noProof="0" dirty="0">
              <a:ln>
                <a:noFill/>
              </a:ln>
              <a:solidFill>
                <a:schemeClr val="tx1"/>
              </a:solidFill>
              <a:effectLst/>
              <a:uLnTx/>
              <a:uFillTx/>
              <a:latin typeface="Arial Black" pitchFamily="34" charset="0"/>
              <a:ea typeface="+mj-ea"/>
              <a:cs typeface="+mj-cs"/>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p:cNvSpPr/>
          <p:nvPr userDrawn="1"/>
        </p:nvSpPr>
        <p:spPr>
          <a:xfrm>
            <a:off x="0" y="0"/>
            <a:ext cx="9144000" cy="1981200"/>
          </a:xfrm>
          <a:prstGeom prst="rect">
            <a:avLst/>
          </a:prstGeom>
          <a:gradFill>
            <a:gsLst>
              <a:gs pos="2000">
                <a:srgbClr val="002060"/>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6" name="Picture 15"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7" name="Picture 16"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8" name="Picture 17"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20" name="Picture 19"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22" name="Picture 21"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5" name="Date Placeholder 4"/>
          <p:cNvSpPr>
            <a:spLocks noGrp="1"/>
          </p:cNvSpPr>
          <p:nvPr>
            <p:ph type="dt" sz="half" idx="10"/>
          </p:nvPr>
        </p:nvSpPr>
        <p:spPr/>
        <p:txBody>
          <a:bodyPr/>
          <a:lstStyle/>
          <a:p>
            <a:fld id="{7E949A68-C5EB-4EE1-B342-482B1F06E710}" type="datetimeFigureOut">
              <a:rPr lang="en-US" smtClean="0"/>
              <a:pPr/>
              <a:t>11/24/2014</a:t>
            </a:fld>
            <a:endParaRPr lang="en-US"/>
          </a:p>
        </p:txBody>
      </p:sp>
      <p:sp>
        <p:nvSpPr>
          <p:cNvPr id="6" name="Footer Placeholder 5"/>
          <p:cNvSpPr>
            <a:spLocks noGrp="1"/>
          </p:cNvSpPr>
          <p:nvPr>
            <p:ph type="ftr" sz="quarter" idx="11"/>
          </p:nvPr>
        </p:nvSpPr>
        <p:spPr>
          <a:xfrm>
            <a:off x="3124200" y="6629400"/>
            <a:ext cx="2895600" cy="228600"/>
          </a:xfrm>
        </p:spPr>
        <p:txBody>
          <a:bodyPr/>
          <a:lstStyle>
            <a:lvl1pPr>
              <a:defRPr sz="1400" b="1">
                <a:latin typeface="+mj-lt"/>
              </a:defRPr>
            </a:lvl1pPr>
          </a:lstStyle>
          <a:p>
            <a:r>
              <a:rPr lang="en-US" dirty="0" smtClean="0"/>
              <a:t>Integrity ∙ Excellence ∙ Respect</a:t>
            </a:r>
          </a:p>
          <a:p>
            <a:endParaRPr lang="en-US" dirty="0"/>
          </a:p>
        </p:txBody>
      </p:sp>
      <p:sp>
        <p:nvSpPr>
          <p:cNvPr id="7" name="Slide Number Placeholder 6"/>
          <p:cNvSpPr>
            <a:spLocks noGrp="1"/>
          </p:cNvSpPr>
          <p:nvPr>
            <p:ph type="sldNum" sz="quarter" idx="12"/>
          </p:nvPr>
        </p:nvSpPr>
        <p:spPr/>
        <p:txBody>
          <a:bodyPr/>
          <a:lstStyle/>
          <a:p>
            <a:fld id="{D8C6E02D-ED4A-4F8F-9C9A-E96094146A78}" type="slidenum">
              <a:rPr lang="en-US" smtClean="0"/>
              <a:pPr/>
              <a:t>‹#›</a:t>
            </a:fld>
            <a:endParaRPr lang="en-US"/>
          </a:p>
        </p:txBody>
      </p:sp>
      <p:sp>
        <p:nvSpPr>
          <p:cNvPr id="3" name="Content Placeholder 2"/>
          <p:cNvSpPr>
            <a:spLocks noGrp="1"/>
          </p:cNvSpPr>
          <p:nvPr>
            <p:ph sz="half" idx="1"/>
          </p:nvPr>
        </p:nvSpPr>
        <p:spPr>
          <a:xfrm>
            <a:off x="457200" y="1981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Title 1"/>
          <p:cNvSpPr>
            <a:spLocks noGrp="1"/>
          </p:cNvSpPr>
          <p:nvPr>
            <p:ph type="title"/>
          </p:nvPr>
        </p:nvSpPr>
        <p:spPr>
          <a:xfrm>
            <a:off x="0" y="1158240"/>
            <a:ext cx="9144000" cy="822960"/>
          </a:xfrm>
          <a:noFill/>
        </p:spPr>
        <p:txBody>
          <a:bodyPr/>
          <a:lstStyle/>
          <a:p>
            <a:r>
              <a:rPr lang="en-US" smtClean="0"/>
              <a:t>Click to edit Master title style</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p:cNvSpPr/>
          <p:nvPr userDrawn="1"/>
        </p:nvSpPr>
        <p:spPr>
          <a:xfrm>
            <a:off x="0" y="0"/>
            <a:ext cx="9144000" cy="1981200"/>
          </a:xfrm>
          <a:prstGeom prst="rect">
            <a:avLst/>
          </a:prstGeom>
          <a:gradFill>
            <a:gsLst>
              <a:gs pos="2000">
                <a:srgbClr val="002060"/>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4" name="Picture 13"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5" name="Picture 14"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6" name="Picture 15"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18" name="Picture 17"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20" name="Picture 19"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3" name="Date Placeholder 2"/>
          <p:cNvSpPr>
            <a:spLocks noGrp="1"/>
          </p:cNvSpPr>
          <p:nvPr>
            <p:ph type="dt" sz="half" idx="10"/>
          </p:nvPr>
        </p:nvSpPr>
        <p:spPr/>
        <p:txBody>
          <a:bodyPr/>
          <a:lstStyle/>
          <a:p>
            <a:fld id="{7E949A68-C5EB-4EE1-B342-482B1F06E710}" type="datetimeFigureOut">
              <a:rPr lang="en-US" smtClean="0"/>
              <a:pPr/>
              <a:t>11/24/2014</a:t>
            </a:fld>
            <a:endParaRPr lang="en-US"/>
          </a:p>
        </p:txBody>
      </p:sp>
      <p:sp>
        <p:nvSpPr>
          <p:cNvPr id="4" name="Footer Placeholder 3"/>
          <p:cNvSpPr>
            <a:spLocks noGrp="1"/>
          </p:cNvSpPr>
          <p:nvPr>
            <p:ph type="ftr" sz="quarter" idx="11"/>
          </p:nvPr>
        </p:nvSpPr>
        <p:spPr>
          <a:xfrm>
            <a:off x="3124200" y="6629400"/>
            <a:ext cx="2895600" cy="228600"/>
          </a:xfrm>
        </p:spPr>
        <p:txBody>
          <a:bodyPr/>
          <a:lstStyle>
            <a:lvl1pPr>
              <a:defRPr sz="1400" b="1">
                <a:latin typeface="+mj-lt"/>
              </a:defRPr>
            </a:lvl1pPr>
          </a:lstStyle>
          <a:p>
            <a:r>
              <a:rPr lang="en-US" dirty="0" smtClean="0"/>
              <a:t>Integrity ∙ Excellence ∙ Respect</a:t>
            </a:r>
          </a:p>
          <a:p>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a:t>
            </a:fld>
            <a:endParaRPr lang="en-US"/>
          </a:p>
        </p:txBody>
      </p:sp>
      <p:sp>
        <p:nvSpPr>
          <p:cNvPr id="19" name="Title 1"/>
          <p:cNvSpPr>
            <a:spLocks noGrp="1"/>
          </p:cNvSpPr>
          <p:nvPr>
            <p:ph type="title"/>
          </p:nvPr>
        </p:nvSpPr>
        <p:spPr>
          <a:xfrm>
            <a:off x="0" y="1158240"/>
            <a:ext cx="9144000" cy="822960"/>
          </a:xfrm>
          <a:noFill/>
        </p:spPr>
        <p:txBody>
          <a:bodyPr/>
          <a:lstStyle/>
          <a:p>
            <a:r>
              <a:rPr lang="en-US" smtClean="0"/>
              <a:t>Click to edit Master title style</a:t>
            </a:r>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1" name="Rectangle 20"/>
          <p:cNvSpPr/>
          <p:nvPr userDrawn="1"/>
        </p:nvSpPr>
        <p:spPr>
          <a:xfrm>
            <a:off x="0" y="0"/>
            <a:ext cx="9144000" cy="1115568"/>
          </a:xfrm>
          <a:prstGeom prst="rect">
            <a:avLst/>
          </a:prstGeom>
          <a:gradFill>
            <a:gsLst>
              <a:gs pos="0">
                <a:srgbClr val="002060"/>
              </a:gs>
              <a:gs pos="4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9144000" cy="1066800"/>
          </a:xfrm>
          <a:prstGeom prst="rect">
            <a:avLst/>
          </a:prstGeom>
          <a:gradFill>
            <a:gsLst>
              <a:gs pos="2000">
                <a:srgbClr val="002060"/>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4" name="Picture 13"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5" name="Picture 14"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6" name="Picture 15"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18" name="Picture 17"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20" name="Picture 19"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17" name="Rectangle 16"/>
          <p:cNvSpPr/>
          <p:nvPr userDrawn="1"/>
        </p:nvSpPr>
        <p:spPr>
          <a:xfrm>
            <a:off x="0" y="0"/>
            <a:ext cx="9144000" cy="1143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7E949A68-C5EB-4EE1-B342-482B1F06E710}" type="datetimeFigureOut">
              <a:rPr lang="en-US" smtClean="0"/>
              <a:pPr/>
              <a:t>11/24/2014</a:t>
            </a:fld>
            <a:endParaRPr lang="en-US"/>
          </a:p>
        </p:txBody>
      </p:sp>
      <p:sp>
        <p:nvSpPr>
          <p:cNvPr id="4" name="Footer Placeholder 3"/>
          <p:cNvSpPr>
            <a:spLocks noGrp="1"/>
          </p:cNvSpPr>
          <p:nvPr>
            <p:ph type="ftr" sz="quarter" idx="11"/>
          </p:nvPr>
        </p:nvSpPr>
        <p:spPr/>
        <p:txBody>
          <a:bodyPr/>
          <a:lstStyle>
            <a:lvl1pPr>
              <a:defRPr sz="1400" b="1">
                <a:latin typeface="+mj-lt"/>
              </a:defRPr>
            </a:lvl1pPr>
          </a:lstStyle>
          <a:p>
            <a:r>
              <a:rPr lang="en-US" dirty="0" smtClean="0"/>
              <a:t>Integrity  ∙ Excellence ∙ Respect</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a:t>
            </a:fld>
            <a:endParaRPr lang="en-US"/>
          </a:p>
        </p:txBody>
      </p:sp>
      <p:sp>
        <p:nvSpPr>
          <p:cNvPr id="19" name="Title 1"/>
          <p:cNvSpPr>
            <a:spLocks noGrp="1"/>
          </p:cNvSpPr>
          <p:nvPr>
            <p:ph type="title"/>
          </p:nvPr>
        </p:nvSpPr>
        <p:spPr>
          <a:xfrm>
            <a:off x="0" y="304800"/>
            <a:ext cx="9144000" cy="822960"/>
          </a:xfrm>
          <a:noFill/>
        </p:spPr>
        <p:txBody>
          <a:bodyPr/>
          <a:lstStyle/>
          <a:p>
            <a:r>
              <a:rPr lang="en-US" smtClean="0"/>
              <a:t>Click to edit Master title style</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7" name="Rectangle 16"/>
          <p:cNvSpPr/>
          <p:nvPr userDrawn="1"/>
        </p:nvSpPr>
        <p:spPr>
          <a:xfrm>
            <a:off x="0" y="0"/>
            <a:ext cx="9144000" cy="1115568"/>
          </a:xfrm>
          <a:prstGeom prst="rect">
            <a:avLst/>
          </a:prstGeom>
          <a:gradFill>
            <a:gsLst>
              <a:gs pos="0">
                <a:srgbClr val="002060"/>
              </a:gs>
              <a:gs pos="4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2" name="Picture 11"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3" name="Picture 12"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4" name="Picture 13"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19" name="Picture 18"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15" name="Picture 14"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2" name="Date Placeholder 1"/>
          <p:cNvSpPr>
            <a:spLocks noGrp="1"/>
          </p:cNvSpPr>
          <p:nvPr>
            <p:ph type="dt" sz="half" idx="10"/>
          </p:nvPr>
        </p:nvSpPr>
        <p:spPr/>
        <p:txBody>
          <a:bodyPr/>
          <a:lstStyle/>
          <a:p>
            <a:fld id="{7E949A68-C5EB-4EE1-B342-482B1F06E710}" type="datetimeFigureOut">
              <a:rPr lang="en-US" smtClean="0"/>
              <a:pPr/>
              <a:t>11/24/2014</a:t>
            </a:fld>
            <a:endParaRPr lang="en-US"/>
          </a:p>
        </p:txBody>
      </p:sp>
      <p:sp>
        <p:nvSpPr>
          <p:cNvPr id="3" name="Footer Placeholder 2"/>
          <p:cNvSpPr>
            <a:spLocks noGrp="1"/>
          </p:cNvSpPr>
          <p:nvPr>
            <p:ph type="ftr" sz="quarter" idx="11"/>
          </p:nvPr>
        </p:nvSpPr>
        <p:spPr>
          <a:xfrm>
            <a:off x="3124200" y="6629400"/>
            <a:ext cx="2895600" cy="228600"/>
          </a:xfrm>
        </p:spPr>
        <p:txBody>
          <a:bodyPr/>
          <a:lstStyle>
            <a:lvl1pPr>
              <a:defRPr sz="1400" b="1">
                <a:latin typeface="+mj-lt"/>
              </a:defRPr>
            </a:lvl1pPr>
          </a:lstStyle>
          <a:p>
            <a:r>
              <a:rPr lang="en-US" dirty="0" smtClean="0"/>
              <a:t>Integrity  ∙ Excellence ∙ Respect</a:t>
            </a:r>
          </a:p>
          <a:p>
            <a:endParaRPr lang="en-US" dirty="0"/>
          </a:p>
        </p:txBody>
      </p:sp>
      <p:sp>
        <p:nvSpPr>
          <p:cNvPr id="4" name="Slide Number Placeholder 3"/>
          <p:cNvSpPr>
            <a:spLocks noGrp="1"/>
          </p:cNvSpPr>
          <p:nvPr>
            <p:ph type="sldNum" sz="quarter" idx="12"/>
          </p:nvPr>
        </p:nvSpPr>
        <p:spPr/>
        <p:txBody>
          <a:bodyPr/>
          <a:lstStyle/>
          <a:p>
            <a:fld id="{D8C6E02D-ED4A-4F8F-9C9A-E96094146A78}"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49A68-C5EB-4EE1-B342-482B1F06E710}" type="datetimeFigureOut">
              <a:rPr lang="en-US" smtClean="0"/>
              <a:pPr/>
              <a:t>11/24/2014</a:t>
            </a:fld>
            <a:endParaRPr lang="en-US"/>
          </a:p>
        </p:txBody>
      </p:sp>
      <p:sp>
        <p:nvSpPr>
          <p:cNvPr id="3" name="Footer Placeholder 2"/>
          <p:cNvSpPr>
            <a:spLocks noGrp="1"/>
          </p:cNvSpPr>
          <p:nvPr>
            <p:ph type="ftr" sz="quarter" idx="11"/>
          </p:nvPr>
        </p:nvSpPr>
        <p:spPr>
          <a:xfrm>
            <a:off x="3124200" y="6629400"/>
            <a:ext cx="2895600" cy="228600"/>
          </a:xfrm>
        </p:spPr>
        <p:txBody>
          <a:bodyPr/>
          <a:lstStyle>
            <a:lvl1pPr>
              <a:defRPr sz="1400" b="1">
                <a:latin typeface="+mj-lt"/>
              </a:defRPr>
            </a:lvl1pPr>
          </a:lstStyle>
          <a:p>
            <a:r>
              <a:rPr lang="en-US" dirty="0" smtClean="0"/>
              <a:t>Integrity  ∙ Excellence ∙ Respect</a:t>
            </a:r>
          </a:p>
          <a:p>
            <a:endParaRPr lang="en-US" dirty="0"/>
          </a:p>
        </p:txBody>
      </p:sp>
      <p:sp>
        <p:nvSpPr>
          <p:cNvPr id="4" name="Slide Number Placeholder 3"/>
          <p:cNvSpPr>
            <a:spLocks noGrp="1"/>
          </p:cNvSpPr>
          <p:nvPr>
            <p:ph type="sldNum" sz="quarter" idx="12"/>
          </p:nvPr>
        </p:nvSpPr>
        <p:spPr/>
        <p:txBody>
          <a:bodyPr/>
          <a:lstStyle/>
          <a:p>
            <a:fld id="{D8C6E02D-ED4A-4F8F-9C9A-E96094146A78}" type="slidenum">
              <a:rPr lang="en-US" smtClean="0"/>
              <a:pPr/>
              <a:t>‹#›</a:t>
            </a:fld>
            <a:endParaRPr lang="en-US"/>
          </a:p>
        </p:txBody>
      </p:sp>
      <p:sp>
        <p:nvSpPr>
          <p:cNvPr id="5" name="Title 1"/>
          <p:cNvSpPr>
            <a:spLocks noGrp="1"/>
          </p:cNvSpPr>
          <p:nvPr>
            <p:ph type="title"/>
          </p:nvPr>
        </p:nvSpPr>
        <p:spPr>
          <a:xfrm>
            <a:off x="0" y="304800"/>
            <a:ext cx="9144000" cy="822960"/>
          </a:xfrm>
          <a:noFill/>
        </p:spPr>
        <p:txBody>
          <a:bodyPr/>
          <a:lstStyle/>
          <a:p>
            <a:r>
              <a:rPr lang="en-US" smtClean="0"/>
              <a:t>Click to edit Master title style</a:t>
            </a:r>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0" name="Rectangle 19"/>
          <p:cNvSpPr/>
          <p:nvPr userDrawn="1"/>
        </p:nvSpPr>
        <p:spPr>
          <a:xfrm>
            <a:off x="0" y="0"/>
            <a:ext cx="9144000" cy="1115568"/>
          </a:xfrm>
          <a:prstGeom prst="rect">
            <a:avLst/>
          </a:prstGeom>
          <a:gradFill>
            <a:gsLst>
              <a:gs pos="0">
                <a:srgbClr val="002060"/>
              </a:gs>
              <a:gs pos="4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5" name="Picture 14"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6" name="Picture 15"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7" name="Picture 16"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22" name="Picture 21"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18" name="Picture 17"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5" name="Date Placeholder 4"/>
          <p:cNvSpPr>
            <a:spLocks noGrp="1"/>
          </p:cNvSpPr>
          <p:nvPr>
            <p:ph type="dt" sz="half" idx="10"/>
          </p:nvPr>
        </p:nvSpPr>
        <p:spPr>
          <a:xfrm>
            <a:off x="0" y="6492875"/>
            <a:ext cx="2133600" cy="365125"/>
          </a:xfrm>
        </p:spPr>
        <p:txBody>
          <a:bodyPr/>
          <a:lstStyle/>
          <a:p>
            <a:fld id="{7E949A68-C5EB-4EE1-B342-482B1F06E710}" type="datetimeFigureOut">
              <a:rPr lang="en-US" smtClean="0"/>
              <a:pPr/>
              <a:t>11/24/2014</a:t>
            </a:fld>
            <a:endParaRPr lang="en-US"/>
          </a:p>
        </p:txBody>
      </p:sp>
      <p:sp>
        <p:nvSpPr>
          <p:cNvPr id="6" name="Footer Placeholder 5"/>
          <p:cNvSpPr>
            <a:spLocks noGrp="1"/>
          </p:cNvSpPr>
          <p:nvPr>
            <p:ph type="ftr" sz="quarter" idx="11"/>
          </p:nvPr>
        </p:nvSpPr>
        <p:spPr>
          <a:xfrm>
            <a:off x="3124200" y="6492875"/>
            <a:ext cx="2895600" cy="365125"/>
          </a:xfrm>
        </p:spPr>
        <p:txBody>
          <a:bodyPr/>
          <a:lstStyle/>
          <a:p>
            <a:endParaRPr lang="en-US" dirty="0"/>
          </a:p>
        </p:txBody>
      </p:sp>
      <p:sp>
        <p:nvSpPr>
          <p:cNvPr id="7" name="Slide Number Placeholder 6"/>
          <p:cNvSpPr>
            <a:spLocks noGrp="1"/>
          </p:cNvSpPr>
          <p:nvPr>
            <p:ph type="sldNum" sz="quarter" idx="12"/>
          </p:nvPr>
        </p:nvSpPr>
        <p:spPr>
          <a:xfrm>
            <a:off x="7010400" y="6492875"/>
            <a:ext cx="2133600" cy="365125"/>
          </a:xfrm>
        </p:spPr>
        <p:txBody>
          <a:bodyPr/>
          <a:lstStyle/>
          <a:p>
            <a:fld id="{D8C6E02D-ED4A-4F8F-9C9A-E96094146A78}" type="slidenum">
              <a:rPr lang="en-US" smtClean="0"/>
              <a:pPr/>
              <a:t>‹#›</a:t>
            </a:fld>
            <a:endParaRPr lang="en-US"/>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Footer Placeholder 2"/>
          <p:cNvSpPr txBox="1">
            <a:spLocks/>
          </p:cNvSpPr>
          <p:nvPr userDrawn="1"/>
        </p:nvSpPr>
        <p:spPr>
          <a:xfrm>
            <a:off x="3124200" y="6629400"/>
            <a:ext cx="2895600" cy="228600"/>
          </a:xfrm>
          <a:prstGeom prst="rect">
            <a:avLst/>
          </a:prstGeom>
        </p:spPr>
        <p:txBody>
          <a:bodyPr vert="horz" lIns="91440" tIns="45720" rIns="91440" bIns="45720" rtlCol="0" anchor="ctr"/>
          <a:lstStyle>
            <a:lvl1pPr>
              <a:defRPr sz="1400" b="1">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schemeClr val="bg1"/>
                </a:solidFill>
                <a:effectLst/>
                <a:uLnTx/>
                <a:uFillTx/>
                <a:latin typeface="+mj-lt"/>
                <a:ea typeface="+mn-ea"/>
                <a:cs typeface="Arial" pitchFamily="34" charset="0"/>
              </a:rPr>
              <a:t>Integrity  ∙ Excellence ∙ Respect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bg1"/>
              </a:solidFill>
              <a:effectLst/>
              <a:uLnTx/>
              <a:uFillTx/>
              <a:latin typeface="+mj-lt"/>
              <a:ea typeface="+mn-ea"/>
              <a:cs typeface="Arial"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6200000" scaled="0"/>
          <a:tileRect/>
        </a:gradFill>
        <a:effectLst/>
      </p:bgPr>
    </p:bg>
    <p:spTree>
      <p:nvGrpSpPr>
        <p:cNvPr id="1" name=""/>
        <p:cNvGrpSpPr/>
        <p:nvPr/>
      </p:nvGrpSpPr>
      <p:grpSpPr>
        <a:xfrm>
          <a:off x="0" y="0"/>
          <a:ext cx="0" cy="0"/>
          <a:chOff x="0" y="0"/>
          <a:chExt cx="0" cy="0"/>
        </a:xfrm>
      </p:grpSpPr>
      <p:sp>
        <p:nvSpPr>
          <p:cNvPr id="13" name="Rectangle 12"/>
          <p:cNvSpPr/>
          <p:nvPr/>
        </p:nvSpPr>
        <p:spPr>
          <a:xfrm>
            <a:off x="0" y="6477000"/>
            <a:ext cx="9144000" cy="381000"/>
          </a:xfrm>
          <a:prstGeom prst="rect">
            <a:avLst/>
          </a:prstGeom>
          <a:gradFill>
            <a:gsLst>
              <a:gs pos="0">
                <a:schemeClr val="accent1">
                  <a:tint val="44500"/>
                  <a:satMod val="160000"/>
                </a:schemeClr>
              </a:gs>
              <a:gs pos="34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277368"/>
            <a:ext cx="9144000" cy="838200"/>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219200"/>
            <a:ext cx="8839200" cy="5105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800">
                <a:solidFill>
                  <a:schemeClr val="bg1"/>
                </a:solidFill>
                <a:latin typeface="Arial" pitchFamily="34" charset="0"/>
                <a:cs typeface="Arial" pitchFamily="34" charset="0"/>
              </a:defRPr>
            </a:lvl1pPr>
          </a:lstStyle>
          <a:p>
            <a:fld id="{7E949A68-C5EB-4EE1-B342-482B1F06E710}" type="datetimeFigureOut">
              <a:rPr lang="en-US" smtClean="0"/>
              <a:pPr/>
              <a:t>11/24/2014</a:t>
            </a:fld>
            <a:endParaRPr lang="en-US"/>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800">
                <a:solidFill>
                  <a:schemeClr val="bg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800">
                <a:solidFill>
                  <a:schemeClr val="bg1"/>
                </a:solidFill>
                <a:latin typeface="Arial" pitchFamily="34" charset="0"/>
                <a:cs typeface="Arial" pitchFamily="34" charset="0"/>
              </a:defRPr>
            </a:lvl1pPr>
          </a:lstStyle>
          <a:p>
            <a:fld id="{D8C6E02D-ED4A-4F8F-9C9A-E96094146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8" r:id="rId6"/>
    <p:sldLayoutId id="2147483655" r:id="rId7"/>
    <p:sldLayoutId id="2147483659" r:id="rId8"/>
    <p:sldLayoutId id="2147483657" r:id="rId9"/>
  </p:sldLayoutIdLst>
  <p:transition/>
  <p:txStyles>
    <p:title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p:titleStyle>
    <p:bodyStyle>
      <a:lvl1pPr marL="342900" indent="-342900" algn="l" defTabSz="914400" rtl="0" eaLnBrk="1" latinLnBrk="0" hangingPunct="1">
        <a:spcBef>
          <a:spcPct val="20000"/>
        </a:spcBef>
        <a:buClr>
          <a:srgbClr val="002060"/>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0070C0"/>
        </a:buClr>
        <a:buSzPct val="85000"/>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0070C0"/>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1">
            <a:lumMod val="50000"/>
            <a:lumOff val="50000"/>
          </a:schemeClr>
        </a:buClr>
        <a:buSzPct val="95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100" y="228600"/>
            <a:ext cx="9144000" cy="685800"/>
          </a:xfrm>
          <a:prstGeom prst="rect">
            <a:avLst/>
          </a:prstGeom>
          <a:noFill/>
        </p:spPr>
        <p:txBody>
          <a:bodyPr anchor="t">
            <a:noAutofit/>
          </a:bodyPr>
          <a:lstStyle>
            <a:lvl1pPr>
              <a:defRPr sz="3100" baseline="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latin typeface="Arial Black"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uLnTx/>
                <a:uFillTx/>
                <a:latin typeface="Arial Black" pitchFamily="34" charset="0"/>
                <a:ea typeface="+mj-ea"/>
                <a:cs typeface="+mj-cs"/>
              </a:rPr>
              <a:t>Alaska Department of </a:t>
            </a:r>
            <a:br>
              <a:rPr kumimoji="0" lang="en-US" sz="3200" b="0" i="0" u="none" strike="noStrike" kern="1200" cap="none" spc="0" normalizeH="0" baseline="0" noProof="0" dirty="0" smtClean="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uLnTx/>
                <a:uFillTx/>
                <a:latin typeface="Arial Black" pitchFamily="34" charset="0"/>
                <a:ea typeface="+mj-ea"/>
                <a:cs typeface="+mj-cs"/>
              </a:rPr>
            </a:br>
            <a:r>
              <a:rPr kumimoji="0" lang="en-US" sz="3200" b="0" i="0" u="none" strike="noStrike" kern="1200" cap="none" spc="0" normalizeH="0" baseline="0" noProof="0" dirty="0" smtClean="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uLnTx/>
                <a:uFillTx/>
                <a:latin typeface="Arial Black" pitchFamily="34" charset="0"/>
                <a:ea typeface="+mj-ea"/>
                <a:cs typeface="+mj-cs"/>
              </a:rPr>
              <a:t>Transportation &amp; Public Facilities</a:t>
            </a:r>
            <a:endParaRPr kumimoji="0" lang="en-US" sz="3200" b="0" i="0" u="none" strike="noStrike" kern="1200" cap="none" spc="0" normalizeH="0" baseline="0" noProof="0" dirty="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7" name="Title 1"/>
          <p:cNvSpPr txBox="1">
            <a:spLocks/>
          </p:cNvSpPr>
          <p:nvPr/>
        </p:nvSpPr>
        <p:spPr>
          <a:xfrm>
            <a:off x="0" y="4038600"/>
            <a:ext cx="9144000" cy="2819400"/>
          </a:xfrm>
          <a:prstGeom prst="rect">
            <a:avLst/>
          </a:prstGeom>
          <a:noFill/>
        </p:spPr>
        <p:txBody>
          <a:bodyPr anchor="t">
            <a:noAutofit/>
          </a:bodyPr>
          <a:lstStyle>
            <a:lvl1pPr>
              <a:defRPr sz="3100" baseline="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latin typeface="Arial Black"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n w="12700">
                  <a:noFill/>
                </a:ln>
                <a:effectLst/>
                <a:latin typeface="Arial" pitchFamily="34" charset="0"/>
                <a:ea typeface="+mj-ea"/>
                <a:cs typeface="Arial" pitchFamily="34" charset="0"/>
              </a:rPr>
              <a:t>Anchorage International’s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n w="12700">
                  <a:noFill/>
                </a:ln>
                <a:effectLst/>
                <a:latin typeface="Arial" pitchFamily="34" charset="0"/>
                <a:ea typeface="+mj-ea"/>
                <a:cs typeface="Arial" pitchFamily="34" charset="0"/>
              </a:rPr>
              <a:t>First Concrete Runway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rPr>
              <a:t>Three</a:t>
            </a:r>
            <a:r>
              <a:rPr kumimoji="0" lang="en-US" sz="3600" b="1" i="0" u="none" strike="noStrike" kern="1200" cap="none" spc="0" normalizeH="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rPr>
              <a:t> Years In</a:t>
            </a:r>
            <a:endParaRPr lang="en-US" sz="1600" dirty="0" smtClean="0">
              <a:ln w="12700">
                <a:noFill/>
              </a:ln>
              <a:effectLst/>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1600" dirty="0" smtClean="0">
              <a:ln w="12700">
                <a:noFill/>
              </a:ln>
              <a:effectLst/>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dirty="0" smtClean="0">
                <a:ln w="12700">
                  <a:noFill/>
                </a:ln>
                <a:effectLst/>
                <a:latin typeface="Arial" pitchFamily="34" charset="0"/>
                <a:ea typeface="+mj-ea"/>
                <a:cs typeface="Arial" pitchFamily="34" charset="0"/>
              </a:rPr>
              <a:t>Mitch Miller, PE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dirty="0" smtClean="0">
                <a:ln w="12700">
                  <a:noFill/>
                </a:ln>
                <a:effectLst/>
                <a:latin typeface="Arial" pitchFamily="34" charset="0"/>
                <a:ea typeface="+mj-ea"/>
                <a:cs typeface="Arial" pitchFamily="34" charset="0"/>
              </a:rPr>
              <a:t>ADOT&amp;PF Central Region Materials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dirty="0" smtClean="0">
                <a:ln w="12700">
                  <a:noFill/>
                </a:ln>
                <a:effectLst/>
                <a:latin typeface="Arial" pitchFamily="34" charset="0"/>
                <a:ea typeface="+mj-ea"/>
                <a:cs typeface="Arial" pitchFamily="34" charset="0"/>
              </a:rPr>
              <a:t>November 24</a:t>
            </a:r>
            <a:r>
              <a:rPr lang="en-US" sz="1600" baseline="30000" dirty="0" smtClean="0">
                <a:ln w="12700">
                  <a:noFill/>
                </a:ln>
                <a:effectLst/>
                <a:latin typeface="Arial" pitchFamily="34" charset="0"/>
                <a:ea typeface="+mj-ea"/>
                <a:cs typeface="Arial" pitchFamily="34" charset="0"/>
              </a:rPr>
              <a:t>th</a:t>
            </a:r>
            <a:r>
              <a:rPr lang="en-US" sz="1600" dirty="0" smtClean="0">
                <a:ln w="12700">
                  <a:noFill/>
                </a:ln>
                <a:effectLst/>
                <a:latin typeface="Arial" pitchFamily="34" charset="0"/>
                <a:ea typeface="+mj-ea"/>
                <a:cs typeface="Arial" pitchFamily="34" charset="0"/>
              </a:rPr>
              <a:t>, 2014</a:t>
            </a:r>
            <a:endParaRPr kumimoji="0" lang="en-US" sz="1600" i="0" u="none" strike="noStrike" kern="1200" cap="none" spc="0" normalizeH="0" baseline="0" noProof="0" dirty="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sp>
        <p:nvSpPr>
          <p:cNvPr id="5" name="Title 1"/>
          <p:cNvSpPr txBox="1">
            <a:spLocks/>
          </p:cNvSpPr>
          <p:nvPr/>
        </p:nvSpPr>
        <p:spPr>
          <a:xfrm>
            <a:off x="0" y="1295400"/>
            <a:ext cx="8991600" cy="5105400"/>
          </a:xfrm>
          <a:prstGeom prst="rect">
            <a:avLst/>
          </a:prstGeom>
          <a:noFill/>
        </p:spPr>
        <p:txBody>
          <a:bodyPr vert="horz" lIns="91440" tIns="45720" rIns="91440" bIns="45720" rtlCol="0" anchor="t">
            <a:normAutofit fontScale="92500" lnSpcReduction="20000"/>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3200" b="1" dirty="0" smtClean="0">
                <a:latin typeface="Arial Black" panose="020B0A04020102020204" pitchFamily="34" charset="0"/>
              </a:rPr>
              <a:t>Resulting PCC Pavement Design</a:t>
            </a:r>
          </a:p>
          <a:p>
            <a:pPr marL="0" lvl="1"/>
            <a:endParaRPr lang="en-US" sz="3200" b="1" dirty="0" smtClean="0">
              <a:latin typeface="Arial Black" panose="020B0A04020102020204" pitchFamily="34" charset="0"/>
            </a:endParaRPr>
          </a:p>
          <a:p>
            <a:pPr lvl="1" indent="-457200">
              <a:buFont typeface="Wingdings" panose="05000000000000000000" pitchFamily="2" charset="2"/>
              <a:buChar char="v"/>
            </a:pPr>
            <a:r>
              <a:rPr lang="en-US" sz="3200" b="1" dirty="0">
                <a:latin typeface="Arial Black" panose="020B0A04020102020204" pitchFamily="34" charset="0"/>
              </a:rPr>
              <a:t>21” PCC </a:t>
            </a:r>
            <a:r>
              <a:rPr lang="en-US" sz="3200" b="1" dirty="0" smtClean="0">
                <a:latin typeface="Arial Black" panose="020B0A04020102020204" pitchFamily="34" charset="0"/>
              </a:rPr>
              <a:t>slab </a:t>
            </a:r>
            <a:r>
              <a:rPr lang="en-US" sz="3200" b="1" dirty="0">
                <a:latin typeface="Arial Black" panose="020B0A04020102020204" pitchFamily="34" charset="0"/>
              </a:rPr>
              <a:t>depth (26” at edge)</a:t>
            </a:r>
          </a:p>
          <a:p>
            <a:pPr lvl="4" indent="-457200">
              <a:buFont typeface="Wingdings" panose="05000000000000000000" pitchFamily="2" charset="2"/>
              <a:buChar char="v"/>
            </a:pPr>
            <a:r>
              <a:rPr lang="en-US" sz="3200" b="1" dirty="0">
                <a:latin typeface="Arial Black" panose="020B0A04020102020204" pitchFamily="34" charset="0"/>
              </a:rPr>
              <a:t>Included 4” stabilized </a:t>
            </a:r>
            <a:r>
              <a:rPr lang="en-US" sz="3200" b="1" dirty="0" smtClean="0">
                <a:latin typeface="Arial Black" panose="020B0A04020102020204" pitchFamily="34" charset="0"/>
              </a:rPr>
              <a:t>base</a:t>
            </a:r>
          </a:p>
          <a:p>
            <a:pPr lvl="4" indent="-457200">
              <a:buFont typeface="Wingdings" panose="05000000000000000000" pitchFamily="2" charset="2"/>
              <a:buChar char="v"/>
            </a:pPr>
            <a:r>
              <a:rPr lang="en-US" sz="3200" b="1" dirty="0" smtClean="0">
                <a:latin typeface="Arial Black" panose="020B0A04020102020204" pitchFamily="34" charset="0"/>
              </a:rPr>
              <a:t>95” </a:t>
            </a:r>
            <a:r>
              <a:rPr lang="en-US" sz="3200" b="1" dirty="0" err="1" smtClean="0">
                <a:latin typeface="Arial Black" panose="020B0A04020102020204" pitchFamily="34" charset="0"/>
              </a:rPr>
              <a:t>Subbase</a:t>
            </a:r>
            <a:endParaRPr lang="en-US" sz="3200" b="1" dirty="0" smtClean="0">
              <a:latin typeface="Arial Black" panose="020B0A04020102020204" pitchFamily="34" charset="0"/>
            </a:endParaRPr>
          </a:p>
          <a:p>
            <a:pPr marL="1371600" lvl="4"/>
            <a:endParaRPr lang="en-US" sz="3200" b="1" dirty="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PCC Keel varied in width from 100 </a:t>
            </a:r>
            <a:r>
              <a:rPr lang="en-US" sz="3200" b="1" dirty="0" err="1" smtClean="0">
                <a:latin typeface="Arial Black" panose="020B0A04020102020204" pitchFamily="34" charset="0"/>
              </a:rPr>
              <a:t>ft</a:t>
            </a:r>
            <a:r>
              <a:rPr lang="en-US" sz="3200" b="1" dirty="0" smtClean="0">
                <a:latin typeface="Arial Black" panose="020B0A04020102020204" pitchFamily="34" charset="0"/>
              </a:rPr>
              <a:t> to 80 </a:t>
            </a:r>
            <a:r>
              <a:rPr lang="en-US" sz="3200" b="1" dirty="0" err="1" smtClean="0">
                <a:latin typeface="Arial Black" panose="020B0A04020102020204" pitchFamily="34" charset="0"/>
              </a:rPr>
              <a:t>ft</a:t>
            </a:r>
            <a:endParaRPr lang="en-US" sz="3200" b="1" dirty="0" smtClean="0">
              <a:latin typeface="Arial Black" panose="020B0A04020102020204" pitchFamily="34" charset="0"/>
            </a:endParaRPr>
          </a:p>
          <a:p>
            <a:pPr marL="1371600" lvl="4"/>
            <a:endParaRPr lang="en-US" sz="3200" b="1" dirty="0" smtClean="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Approx. 20’x20’ slab dimension</a:t>
            </a:r>
          </a:p>
          <a:p>
            <a:pPr marL="0" lvl="1"/>
            <a:endParaRPr lang="en-US" sz="3200" b="1" dirty="0" smtClean="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1.5” x 24” dowel bars 12” OC spacing through all joints</a:t>
            </a:r>
          </a:p>
          <a:p>
            <a:pPr lvl="1" indent="-457200">
              <a:buFont typeface="Wingdings" panose="05000000000000000000" pitchFamily="2" charset="2"/>
              <a:buChar char="v"/>
            </a:pPr>
            <a:endParaRPr lang="en-US" sz="3200" b="1" dirty="0">
              <a:latin typeface="Arial Black" panose="020B0A04020102020204" pitchFamily="34" charset="0"/>
            </a:endParaRPr>
          </a:p>
        </p:txBody>
      </p:sp>
    </p:spTree>
    <p:extLst>
      <p:ext uri="{BB962C8B-B14F-4D97-AF65-F5344CB8AC3E}">
        <p14:creationId xmlns:p14="http://schemas.microsoft.com/office/powerpoint/2010/main" val="1274804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
                                        <p:tgtEl>
                                          <p:spTgt spid="5">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0" dur="500"/>
                                        <p:tgtEl>
                                          <p:spTgt spid="5">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3" dur="500"/>
                                        <p:tgtEl>
                                          <p:spTgt spid="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randombar(horizontal)">
                                      <p:cBhvr>
                                        <p:cTn id="18" dur="500"/>
                                        <p:tgtEl>
                                          <p:spTgt spid="5">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randombar(horizontal)">
                                      <p:cBhvr>
                                        <p:cTn id="23" dur="500"/>
                                        <p:tgtEl>
                                          <p:spTgt spid="5">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28"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sp>
        <p:nvSpPr>
          <p:cNvPr id="5" name="Title 1"/>
          <p:cNvSpPr txBox="1">
            <a:spLocks/>
          </p:cNvSpPr>
          <p:nvPr/>
        </p:nvSpPr>
        <p:spPr>
          <a:xfrm>
            <a:off x="0" y="1295400"/>
            <a:ext cx="8991600" cy="5105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3200" b="1" dirty="0" smtClean="0">
                <a:latin typeface="Arial Black" panose="020B0A04020102020204" pitchFamily="34" charset="0"/>
              </a:rPr>
              <a:t>Contract Requirements for PCC Pavement Construction</a:t>
            </a:r>
          </a:p>
          <a:p>
            <a:pPr marL="0" lvl="1"/>
            <a:endParaRPr lang="en-US" sz="3200" b="1" dirty="0" smtClean="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A PCC super intendant with min. 10 years experience on similar scale projects</a:t>
            </a:r>
          </a:p>
          <a:p>
            <a:pPr marL="0" lvl="1"/>
            <a:endParaRPr lang="en-US" sz="3200" b="1" dirty="0" smtClean="0">
              <a:latin typeface="Arial Black" panose="020B0A04020102020204" pitchFamily="34" charset="0"/>
            </a:endParaRPr>
          </a:p>
          <a:p>
            <a:pPr lvl="1" indent="-457200">
              <a:buFont typeface="Wingdings" panose="05000000000000000000" pitchFamily="2" charset="2"/>
              <a:buChar char="v"/>
            </a:pPr>
            <a:r>
              <a:rPr lang="en-US" sz="3200" b="1" dirty="0">
                <a:latin typeface="Arial Black" panose="020B0A04020102020204" pitchFamily="34" charset="0"/>
              </a:rPr>
              <a:t>Required slip form </a:t>
            </a:r>
            <a:r>
              <a:rPr lang="en-US" sz="3200" b="1" dirty="0" smtClean="0">
                <a:latin typeface="Arial Black" panose="020B0A04020102020204" pitchFamily="34" charset="0"/>
              </a:rPr>
              <a:t>placement of PCC</a:t>
            </a:r>
            <a:endParaRPr lang="en-US" sz="3200" b="1" dirty="0">
              <a:latin typeface="Arial Black" panose="020B0A04020102020204" pitchFamily="34" charset="0"/>
            </a:endParaRPr>
          </a:p>
          <a:p>
            <a:pPr lvl="1" indent="-457200">
              <a:buFont typeface="Wingdings" panose="05000000000000000000" pitchFamily="2" charset="2"/>
              <a:buChar char="v"/>
            </a:pPr>
            <a:endParaRPr lang="en-US" sz="3200" b="1" dirty="0">
              <a:latin typeface="Arial Black" panose="020B0A04020102020204" pitchFamily="34" charset="0"/>
            </a:endParaRPr>
          </a:p>
        </p:txBody>
      </p:sp>
    </p:spTree>
    <p:extLst>
      <p:ext uri="{BB962C8B-B14F-4D97-AF65-F5344CB8AC3E}">
        <p14:creationId xmlns:p14="http://schemas.microsoft.com/office/powerpoint/2010/main" val="897925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pic>
        <p:nvPicPr>
          <p:cNvPr id="2050" name="Picture 2" descr="E:\7R PCC Presentation\All Original Construction Pics\DSC00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328" y="1371600"/>
            <a:ext cx="7829550" cy="440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354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pic>
        <p:nvPicPr>
          <p:cNvPr id="3074" name="Picture 2" descr="E:\7R PCC Presentation\All Original Construction Pics\DSC00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71600"/>
            <a:ext cx="8805334"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538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pic>
        <p:nvPicPr>
          <p:cNvPr id="2050" name="Picture 2" descr="H:\7R PCC Presentation\All Original Construction Pics\DSC00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49" y="1219200"/>
            <a:ext cx="9076266"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8372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pic>
        <p:nvPicPr>
          <p:cNvPr id="4098" name="Picture 2" descr="E:\7R PCC Presentation\All Original Construction Pics\DSC002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0"/>
            <a:ext cx="8839200" cy="497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18325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pic>
        <p:nvPicPr>
          <p:cNvPr id="6146" name="Picture 2" descr="E:\7R PCC Presentation\All Original Construction Pics\DSC00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66" y="1295400"/>
            <a:ext cx="9008534"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9873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9076266"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27615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pic>
        <p:nvPicPr>
          <p:cNvPr id="5122" name="Picture 2" descr="E:\7R PCC Presentation\All Original Construction Pics\DSC002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95400"/>
            <a:ext cx="8805333"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57288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20040"/>
            <a:ext cx="9144000" cy="82296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r>
              <a:rPr lang="en-US" dirty="0" smtClean="0"/>
              <a:t>Project Background </a:t>
            </a: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43000"/>
            <a:ext cx="8940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622300" y="1162493"/>
            <a:ext cx="8001000" cy="82296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algn="l"/>
            <a:r>
              <a:rPr lang="en-US" sz="2000" dirty="0" smtClean="0"/>
              <a:t>Construction went smoothly (relatively) until… </a:t>
            </a:r>
            <a:endParaRPr lang="en-US" sz="2000" dirty="0"/>
          </a:p>
        </p:txBody>
      </p:sp>
    </p:spTree>
    <p:extLst>
      <p:ext uri="{BB962C8B-B14F-4D97-AF65-F5344CB8AC3E}">
        <p14:creationId xmlns:p14="http://schemas.microsoft.com/office/powerpoint/2010/main" val="1710615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ANC Background </a:t>
            </a:r>
            <a:endParaRPr lang="en-US" dirty="0"/>
          </a:p>
        </p:txBody>
      </p:sp>
      <p:sp>
        <p:nvSpPr>
          <p:cNvPr id="13" name="Title 1"/>
          <p:cNvSpPr txBox="1">
            <a:spLocks/>
          </p:cNvSpPr>
          <p:nvPr/>
        </p:nvSpPr>
        <p:spPr>
          <a:xfrm>
            <a:off x="0" y="1447800"/>
            <a:ext cx="8991600" cy="4953000"/>
          </a:xfrm>
          <a:prstGeom prst="rect">
            <a:avLst/>
          </a:prstGeom>
          <a:noFill/>
        </p:spPr>
        <p:txBody>
          <a:bodyPr vert="horz" lIns="91440" tIns="45720" rIns="91440" bIns="45720" rtlCol="0" anchor="t">
            <a:normAutofit lnSpcReduction="10000"/>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457200" indent="-457200" algn="l">
              <a:buFont typeface="Wingdings" panose="05000000000000000000" pitchFamily="2" charset="2"/>
              <a:buChar char="v"/>
            </a:pPr>
            <a:r>
              <a:rPr lang="en-US" sz="3200" dirty="0" smtClean="0"/>
              <a:t>Alaska’s Largest Airport</a:t>
            </a:r>
          </a:p>
          <a:p>
            <a:pPr marL="457200" indent="-457200" algn="l">
              <a:buFont typeface="Wingdings" panose="05000000000000000000" pitchFamily="2" charset="2"/>
              <a:buChar char="v"/>
            </a:pPr>
            <a:endParaRPr lang="en-US" sz="3200" dirty="0"/>
          </a:p>
          <a:p>
            <a:pPr marL="457200" indent="-457200" algn="l">
              <a:buFont typeface="Wingdings" panose="05000000000000000000" pitchFamily="2" charset="2"/>
              <a:buChar char="v"/>
            </a:pPr>
            <a:r>
              <a:rPr lang="en-US" sz="3200" dirty="0" smtClean="0"/>
              <a:t>Three </a:t>
            </a:r>
            <a:r>
              <a:rPr lang="en-US" sz="3200" dirty="0"/>
              <a:t>runways over 10,600 ft.</a:t>
            </a:r>
          </a:p>
          <a:p>
            <a:pPr marL="1371600" lvl="2" indent="-457200">
              <a:buFont typeface="Wingdings" panose="05000000000000000000" pitchFamily="2" charset="2"/>
              <a:buChar char="v"/>
            </a:pPr>
            <a:r>
              <a:rPr lang="en-US" sz="3900" b="1" dirty="0"/>
              <a:t>One over 12,000 </a:t>
            </a:r>
            <a:r>
              <a:rPr lang="en-US" sz="3900" b="1" dirty="0" err="1" smtClean="0"/>
              <a:t>ft</a:t>
            </a:r>
            <a:endParaRPr lang="en-US" sz="3900" b="1" dirty="0" smtClean="0"/>
          </a:p>
          <a:p>
            <a:pPr lvl="2"/>
            <a:endParaRPr lang="en-US" sz="3900" b="1" dirty="0" smtClean="0"/>
          </a:p>
          <a:p>
            <a:pPr marL="457200" indent="-457200" algn="l">
              <a:buFont typeface="Wingdings" panose="05000000000000000000" pitchFamily="2" charset="2"/>
              <a:buChar char="v"/>
            </a:pPr>
            <a:r>
              <a:rPr lang="en-US" sz="3200" dirty="0" smtClean="0"/>
              <a:t>Equidistant </a:t>
            </a:r>
            <a:r>
              <a:rPr lang="en-US" sz="3200" dirty="0"/>
              <a:t>from Tokyo and New </a:t>
            </a:r>
            <a:r>
              <a:rPr lang="en-US" sz="3200" dirty="0" smtClean="0"/>
              <a:t>York</a:t>
            </a:r>
          </a:p>
          <a:p>
            <a:pPr lvl="1"/>
            <a:endParaRPr lang="en-US" sz="2800" b="1" dirty="0" smtClean="0"/>
          </a:p>
          <a:p>
            <a:pPr marL="457200" indent="-457200" algn="l">
              <a:buFont typeface="Wingdings" panose="05000000000000000000" pitchFamily="2" charset="2"/>
              <a:buChar char="v"/>
            </a:pPr>
            <a:r>
              <a:rPr lang="en-US" sz="3200" dirty="0" smtClean="0"/>
              <a:t>The </a:t>
            </a:r>
            <a:r>
              <a:rPr lang="en-US" sz="3200" dirty="0"/>
              <a:t>primary stopover </a:t>
            </a:r>
            <a:r>
              <a:rPr lang="en-US" sz="3200" dirty="0" smtClean="0"/>
              <a:t>for </a:t>
            </a:r>
            <a:r>
              <a:rPr lang="en-US" sz="3200" dirty="0"/>
              <a:t>cargo moving between the US and </a:t>
            </a:r>
            <a:r>
              <a:rPr lang="en-US" sz="3200" dirty="0" smtClean="0"/>
              <a:t>Asia</a:t>
            </a:r>
          </a:p>
          <a:p>
            <a:pPr marL="914400" lvl="1" indent="-457200">
              <a:buFont typeface="Wingdings" panose="05000000000000000000" pitchFamily="2" charset="2"/>
              <a:buChar char="v"/>
            </a:pPr>
            <a:r>
              <a:rPr lang="en-US" sz="2400" b="1" dirty="0" smtClean="0"/>
              <a:t>9 hours from 90% of the industrialized world</a:t>
            </a:r>
            <a:endParaRPr lang="en-US" sz="2400" b="1" dirty="0"/>
          </a:p>
        </p:txBody>
      </p:sp>
    </p:spTree>
    <p:extLst>
      <p:ext uri="{BB962C8B-B14F-4D97-AF65-F5344CB8AC3E}">
        <p14:creationId xmlns:p14="http://schemas.microsoft.com/office/powerpoint/2010/main" val="3352177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2" dur="500"/>
                                        <p:tgtEl>
                                          <p:spTgt spid="13">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15" dur="500"/>
                                        <p:tgtEl>
                                          <p:spTgt spid="1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20" dur="500"/>
                                        <p:tgtEl>
                                          <p:spTgt spid="1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7R PCC Presentation\All Original Construction Pics\DSC00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143000"/>
            <a:ext cx="89408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27350" y="1155700"/>
            <a:ext cx="5575300" cy="822960"/>
          </a:xfrm>
        </p:spPr>
        <p:txBody>
          <a:bodyPr>
            <a:normAutofit/>
          </a:bodyPr>
          <a:lstStyle/>
          <a:p>
            <a:r>
              <a:rPr lang="en-US" dirty="0" smtClean="0"/>
              <a:t>7R-25L Canal</a:t>
            </a:r>
            <a:endParaRPr lang="en-US" dirty="0"/>
          </a:p>
        </p:txBody>
      </p:sp>
      <p:sp>
        <p:nvSpPr>
          <p:cNvPr id="4" name="Title 1"/>
          <p:cNvSpPr txBox="1">
            <a:spLocks/>
          </p:cNvSpPr>
          <p:nvPr/>
        </p:nvSpPr>
        <p:spPr>
          <a:xfrm>
            <a:off x="152400" y="320040"/>
            <a:ext cx="9144000" cy="82296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r>
              <a:rPr lang="en-US" smtClean="0"/>
              <a:t>Project Background </a:t>
            </a:r>
            <a:endParaRPr lang="en-US" dirty="0"/>
          </a:p>
        </p:txBody>
      </p:sp>
      <p:cxnSp>
        <p:nvCxnSpPr>
          <p:cNvPr id="5" name="Straight Arrow Connector 4"/>
          <p:cNvCxnSpPr/>
          <p:nvPr/>
        </p:nvCxnSpPr>
        <p:spPr>
          <a:xfrm>
            <a:off x="5715000" y="1828800"/>
            <a:ext cx="0" cy="7620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26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73" b="15169"/>
          <a:stretch/>
        </p:blipFill>
        <p:spPr bwMode="auto">
          <a:xfrm>
            <a:off x="228600" y="914400"/>
            <a:ext cx="8458200" cy="553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32455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sp>
        <p:nvSpPr>
          <p:cNvPr id="4" name="Title 1"/>
          <p:cNvSpPr txBox="1">
            <a:spLocks/>
          </p:cNvSpPr>
          <p:nvPr/>
        </p:nvSpPr>
        <p:spPr>
          <a:xfrm>
            <a:off x="0" y="1295400"/>
            <a:ext cx="8991600" cy="5105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3200" b="1" dirty="0" smtClean="0">
                <a:latin typeface="Arial Black" panose="020B0A04020102020204" pitchFamily="34" charset="0"/>
              </a:rPr>
              <a:t>Original Construction Summary</a:t>
            </a:r>
          </a:p>
          <a:p>
            <a:pPr marL="0" lvl="1"/>
            <a:endParaRPr lang="en-US" sz="3200" b="1" dirty="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 Some uncontrolled cracking resulted in a few slab replacements and some minor cracks being filled with epoxy resin</a:t>
            </a:r>
            <a:endParaRPr lang="en-US" sz="3200" b="1" dirty="0" smtClean="0"/>
          </a:p>
          <a:p>
            <a:pPr marL="0" lvl="1"/>
            <a:endParaRPr lang="en-US" sz="3200" b="1" dirty="0"/>
          </a:p>
          <a:p>
            <a:pPr marL="0" lvl="1"/>
            <a:endParaRPr lang="en-US" sz="3200" b="1" dirty="0"/>
          </a:p>
        </p:txBody>
      </p:sp>
    </p:spTree>
    <p:extLst>
      <p:ext uri="{BB962C8B-B14F-4D97-AF65-F5344CB8AC3E}">
        <p14:creationId xmlns:p14="http://schemas.microsoft.com/office/powerpoint/2010/main" val="13172854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sp>
        <p:nvSpPr>
          <p:cNvPr id="4" name="Title 1"/>
          <p:cNvSpPr txBox="1">
            <a:spLocks/>
          </p:cNvSpPr>
          <p:nvPr/>
        </p:nvSpPr>
        <p:spPr>
          <a:xfrm>
            <a:off x="0" y="1295400"/>
            <a:ext cx="8991600" cy="5105400"/>
          </a:xfrm>
          <a:prstGeom prst="rect">
            <a:avLst/>
          </a:prstGeom>
          <a:noFill/>
        </p:spPr>
        <p:txBody>
          <a:bodyPr vert="horz" lIns="91440" tIns="45720" rIns="91440" bIns="45720" rtlCol="0" anchor="t">
            <a:normAutofit fontScale="92500" lnSpcReduction="10000"/>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3200" b="1" dirty="0" smtClean="0">
                <a:latin typeface="Arial Black" panose="020B0A04020102020204" pitchFamily="34" charset="0"/>
              </a:rPr>
              <a:t>Issues following first winter in service</a:t>
            </a:r>
          </a:p>
          <a:p>
            <a:pPr marL="0" lvl="1"/>
            <a:endParaRPr lang="en-US" sz="3200" b="1" dirty="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Record snowfall 2011-2012 (133 inches at ANC)</a:t>
            </a:r>
          </a:p>
          <a:p>
            <a:pPr marL="0" lvl="1"/>
            <a:endParaRPr lang="en-US" sz="3200" b="1" dirty="0" smtClean="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Edge </a:t>
            </a:r>
            <a:r>
              <a:rPr lang="en-US" sz="3200" b="1" dirty="0" err="1" smtClean="0">
                <a:latin typeface="Arial Black" panose="020B0A04020102020204" pitchFamily="34" charset="0"/>
              </a:rPr>
              <a:t>spalling</a:t>
            </a:r>
            <a:r>
              <a:rPr lang="en-US" sz="3200" b="1" dirty="0" smtClean="0">
                <a:latin typeface="Arial Black" panose="020B0A04020102020204" pitchFamily="34" charset="0"/>
              </a:rPr>
              <a:t> created FOD on the runway (particularly at centerline)</a:t>
            </a:r>
          </a:p>
          <a:p>
            <a:pPr marL="0" lvl="1"/>
            <a:endParaRPr lang="en-US" sz="3200" b="1" dirty="0" smtClean="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Preformed compression seals depressed into joint reservoir</a:t>
            </a:r>
          </a:p>
          <a:p>
            <a:pPr marL="0" lvl="1"/>
            <a:endParaRPr lang="en-US" sz="3200" b="1" dirty="0" smtClean="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1”-3” Heave between HMA and PCC</a:t>
            </a:r>
            <a:endParaRPr lang="en-US" sz="3200" b="1" dirty="0"/>
          </a:p>
          <a:p>
            <a:pPr marL="0" lvl="1"/>
            <a:endParaRPr lang="en-US" sz="3200" b="1" dirty="0"/>
          </a:p>
        </p:txBody>
      </p:sp>
    </p:spTree>
    <p:extLst>
      <p:ext uri="{BB962C8B-B14F-4D97-AF65-F5344CB8AC3E}">
        <p14:creationId xmlns:p14="http://schemas.microsoft.com/office/powerpoint/2010/main" val="3724488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randombar(horizontal)">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sp>
        <p:nvSpPr>
          <p:cNvPr id="4" name="Title 1"/>
          <p:cNvSpPr txBox="1">
            <a:spLocks/>
          </p:cNvSpPr>
          <p:nvPr/>
        </p:nvSpPr>
        <p:spPr>
          <a:xfrm>
            <a:off x="76200" y="1295400"/>
            <a:ext cx="8991600" cy="5105400"/>
          </a:xfrm>
          <a:prstGeom prst="rect">
            <a:avLst/>
          </a:prstGeom>
          <a:noFill/>
        </p:spPr>
        <p:txBody>
          <a:bodyPr vert="horz" lIns="91440" tIns="45720" rIns="91440" bIns="45720" rtlCol="0" anchor="t">
            <a:normAutofit fontScale="92500" lnSpcReduction="10000"/>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2400" b="1" dirty="0" smtClean="0">
                <a:latin typeface="Arial Black" panose="020B0A04020102020204" pitchFamily="34" charset="0"/>
              </a:rPr>
              <a:t>Summer 2014 the Department completed a mock up PDR project to test repair practices in anticipation of a larger PDR project in the coming years.</a:t>
            </a:r>
          </a:p>
          <a:p>
            <a:pPr marL="0" lvl="1"/>
            <a:endParaRPr lang="en-US" sz="2400" b="1" dirty="0">
              <a:latin typeface="Arial Black" panose="020B0A04020102020204" pitchFamily="34" charset="0"/>
            </a:endParaRPr>
          </a:p>
          <a:p>
            <a:pPr marL="0" lvl="1"/>
            <a:r>
              <a:rPr lang="en-US" sz="2400" b="1" dirty="0" smtClean="0">
                <a:latin typeface="Arial Black" panose="020B0A04020102020204" pitchFamily="34" charset="0"/>
              </a:rPr>
              <a:t>The initial project determined:</a:t>
            </a:r>
          </a:p>
          <a:p>
            <a:pPr marL="342900" lvl="1" indent="-342900">
              <a:buFont typeface="Wingdings" panose="05000000000000000000" pitchFamily="2" charset="2"/>
              <a:buChar char="v"/>
            </a:pPr>
            <a:r>
              <a:rPr lang="en-US" sz="2400" b="1" dirty="0" smtClean="0">
                <a:latin typeface="Arial Black" panose="020B0A04020102020204" pitchFamily="34" charset="0"/>
              </a:rPr>
              <a:t>how deep a typical repair will be (needed to define scope for bidding)</a:t>
            </a:r>
          </a:p>
          <a:p>
            <a:pPr marL="342900" lvl="1" indent="-342900">
              <a:buFont typeface="Wingdings" panose="05000000000000000000" pitchFamily="2" charset="2"/>
              <a:buChar char="v"/>
            </a:pPr>
            <a:r>
              <a:rPr lang="en-US" sz="2400" b="1" dirty="0" smtClean="0">
                <a:latin typeface="Arial Black" panose="020B0A04020102020204" pitchFamily="34" charset="0"/>
              </a:rPr>
              <a:t>a baseline tensile strength of the existing concrete so an acceptance bond strength can be set</a:t>
            </a:r>
          </a:p>
          <a:p>
            <a:pPr marL="342900" lvl="1" indent="-342900">
              <a:buFont typeface="Wingdings" panose="05000000000000000000" pitchFamily="2" charset="2"/>
              <a:buChar char="v"/>
            </a:pPr>
            <a:r>
              <a:rPr lang="en-US" sz="2400" b="1" dirty="0" smtClean="0">
                <a:latin typeface="Arial Black" panose="020B0A04020102020204" pitchFamily="34" charset="0"/>
              </a:rPr>
              <a:t>removal and prep practices that provided the best bond between patch material and existing concrete</a:t>
            </a:r>
          </a:p>
          <a:p>
            <a:pPr marL="0" lvl="1"/>
            <a:endParaRPr lang="en-US" sz="2400" b="1" dirty="0">
              <a:latin typeface="Arial Black" panose="020B0A04020102020204" pitchFamily="34" charset="0"/>
            </a:endParaRPr>
          </a:p>
          <a:p>
            <a:pPr marL="0" lvl="1"/>
            <a:r>
              <a:rPr lang="en-US" sz="2400" b="1" dirty="0" smtClean="0">
                <a:latin typeface="Arial Black" panose="020B0A04020102020204" pitchFamily="34" charset="0"/>
              </a:rPr>
              <a:t>Concrete Consulting Engineers, LLC  (CCE) helped the Department put the project together and is helping with the distillation of collected information.</a:t>
            </a:r>
            <a:endParaRPr lang="en-US" sz="2400" b="1" dirty="0">
              <a:latin typeface="Arial Black" panose="020B0A04020102020204" pitchFamily="34" charset="0"/>
            </a:endParaRPr>
          </a:p>
        </p:txBody>
      </p:sp>
    </p:spTree>
    <p:extLst>
      <p:ext uri="{BB962C8B-B14F-4D97-AF65-F5344CB8AC3E}">
        <p14:creationId xmlns:p14="http://schemas.microsoft.com/office/powerpoint/2010/main" val="353907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sp>
        <p:nvSpPr>
          <p:cNvPr id="4" name="Title 1"/>
          <p:cNvSpPr txBox="1">
            <a:spLocks/>
          </p:cNvSpPr>
          <p:nvPr/>
        </p:nvSpPr>
        <p:spPr>
          <a:xfrm>
            <a:off x="76200" y="1295400"/>
            <a:ext cx="8991600" cy="5105400"/>
          </a:xfrm>
          <a:prstGeom prst="rect">
            <a:avLst/>
          </a:prstGeom>
          <a:noFill/>
        </p:spPr>
        <p:txBody>
          <a:bodyPr vert="horz" lIns="91440" tIns="45720" rIns="91440" bIns="45720" rtlCol="0" anchor="t">
            <a:normAutofit fontScale="85000" lnSpcReduction="10000"/>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2400" b="1" dirty="0" smtClean="0">
                <a:latin typeface="Arial Black" panose="020B0A04020102020204" pitchFamily="34" charset="0"/>
              </a:rPr>
              <a:t>Mock up description:</a:t>
            </a:r>
          </a:p>
          <a:p>
            <a:pPr marL="342900" lvl="1" indent="-342900">
              <a:buFont typeface="Wingdings" panose="05000000000000000000" pitchFamily="2" charset="2"/>
              <a:buChar char="v"/>
            </a:pPr>
            <a:r>
              <a:rPr lang="en-US" sz="2400" b="1" dirty="0" smtClean="0">
                <a:latin typeface="Arial Black" panose="020B0A04020102020204" pitchFamily="34" charset="0"/>
              </a:rPr>
              <a:t>Twenty five (25) 20’x20’ panels were selected for PDR work</a:t>
            </a:r>
          </a:p>
          <a:p>
            <a:pPr marL="342900" lvl="1" indent="-342900">
              <a:buFont typeface="Wingdings" panose="05000000000000000000" pitchFamily="2" charset="2"/>
              <a:buChar char="v"/>
            </a:pPr>
            <a:r>
              <a:rPr lang="en-US" sz="2400" b="1" dirty="0" smtClean="0">
                <a:latin typeface="Arial Black" panose="020B0A04020102020204" pitchFamily="34" charset="0"/>
              </a:rPr>
              <a:t>Approximately 40 repairs were performed on those 25 panels </a:t>
            </a:r>
          </a:p>
          <a:p>
            <a:pPr marL="342900" lvl="1" indent="-342900">
              <a:buFont typeface="Wingdings" panose="05000000000000000000" pitchFamily="2" charset="2"/>
              <a:buChar char="v"/>
            </a:pPr>
            <a:r>
              <a:rPr lang="en-US" sz="2400" b="1" dirty="0" smtClean="0">
                <a:latin typeface="Arial Black" panose="020B0A04020102020204" pitchFamily="34" charset="0"/>
              </a:rPr>
              <a:t>The entire centerline along the test site was removed and replaced</a:t>
            </a:r>
          </a:p>
          <a:p>
            <a:pPr marL="342900" lvl="1" indent="-342900">
              <a:buFont typeface="Wingdings" panose="05000000000000000000" pitchFamily="2" charset="2"/>
              <a:buChar char="v"/>
            </a:pPr>
            <a:r>
              <a:rPr lang="en-US" sz="2400" b="1" dirty="0" smtClean="0">
                <a:latin typeface="Arial Black" panose="020B0A04020102020204" pitchFamily="34" charset="0"/>
              </a:rPr>
              <a:t>Repair materials included standard </a:t>
            </a:r>
            <a:r>
              <a:rPr lang="en-US" sz="2400" b="1" dirty="0">
                <a:latin typeface="Arial Black" panose="020B0A04020102020204" pitchFamily="34" charset="0"/>
              </a:rPr>
              <a:t>c</a:t>
            </a:r>
            <a:r>
              <a:rPr lang="en-US" sz="2400" b="1" dirty="0" smtClean="0">
                <a:latin typeface="Arial Black" panose="020B0A04020102020204" pitchFamily="34" charset="0"/>
              </a:rPr>
              <a:t>oncrete, elastomeric concrete and FAA approved epoxy resin</a:t>
            </a:r>
          </a:p>
          <a:p>
            <a:pPr marL="342900" lvl="1" indent="-342900">
              <a:buFont typeface="Wingdings" panose="05000000000000000000" pitchFamily="2" charset="2"/>
              <a:buChar char="v"/>
            </a:pPr>
            <a:r>
              <a:rPr lang="en-US" sz="2400" b="1" dirty="0" smtClean="0">
                <a:latin typeface="Arial Black" panose="020B0A04020102020204" pitchFamily="34" charset="0"/>
              </a:rPr>
              <a:t>Tensile strength of existing concrete and bond between the patch and existing concrete was tested using ASTM </a:t>
            </a:r>
            <a:r>
              <a:rPr lang="en-US" sz="2400" b="1" dirty="0" smtClean="0">
                <a:latin typeface="Arial Black" panose="020B0A04020102020204" pitchFamily="34" charset="0"/>
              </a:rPr>
              <a:t>C1583</a:t>
            </a:r>
          </a:p>
          <a:p>
            <a:pPr marL="342900" lvl="1" indent="-342900">
              <a:buFont typeface="Wingdings" panose="05000000000000000000" pitchFamily="2" charset="2"/>
              <a:buChar char="v"/>
            </a:pPr>
            <a:r>
              <a:rPr lang="en-US" sz="2400" b="1" dirty="0" smtClean="0">
                <a:latin typeface="Arial Black" panose="020B0A04020102020204" pitchFamily="34" charset="0"/>
              </a:rPr>
              <a:t>Remove and replace existing preformed compression seal with a wider version to increase sidewall pressure</a:t>
            </a:r>
            <a:endParaRPr lang="en-US" sz="2400" b="1" dirty="0" smtClean="0">
              <a:latin typeface="Arial Black" panose="020B0A04020102020204" pitchFamily="34" charset="0"/>
            </a:endParaRPr>
          </a:p>
          <a:p>
            <a:pPr marL="342900" lvl="1" indent="-342900">
              <a:buFont typeface="Wingdings" panose="05000000000000000000" pitchFamily="2" charset="2"/>
              <a:buChar char="v"/>
            </a:pPr>
            <a:endParaRPr lang="en-US" sz="2400" b="1" dirty="0" smtClean="0">
              <a:latin typeface="Arial Black" panose="020B0A04020102020204" pitchFamily="34" charset="0"/>
            </a:endParaRPr>
          </a:p>
          <a:p>
            <a:pPr marL="0" lvl="1"/>
            <a:r>
              <a:rPr lang="en-US" sz="2400" b="1" dirty="0" smtClean="0">
                <a:latin typeface="Arial Black" panose="020B0A04020102020204" pitchFamily="34" charset="0"/>
              </a:rPr>
              <a:t>Note: ASTM C 1583 Standard Test Method for Tensile Strength of Concrete Surfaces and the Bond Strength or Tensile Strength of Concrete Repair and Overlay Materials by Direct Tension</a:t>
            </a:r>
          </a:p>
          <a:p>
            <a:pPr marL="0" lvl="1"/>
            <a:r>
              <a:rPr lang="en-US" sz="2400" b="1" dirty="0" smtClean="0">
                <a:latin typeface="Arial Black" panose="020B0A04020102020204" pitchFamily="34" charset="0"/>
              </a:rPr>
              <a:t>	</a:t>
            </a:r>
          </a:p>
        </p:txBody>
      </p:sp>
    </p:spTree>
    <p:extLst>
      <p:ext uri="{BB962C8B-B14F-4D97-AF65-F5344CB8AC3E}">
        <p14:creationId xmlns:p14="http://schemas.microsoft.com/office/powerpoint/2010/main" val="2693134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20"/>
          <a:stretch/>
        </p:blipFill>
        <p:spPr bwMode="auto">
          <a:xfrm>
            <a:off x="76200" y="1295399"/>
            <a:ext cx="8773446" cy="419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0" y="5505893"/>
            <a:ext cx="9144000" cy="660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lgn="ctr"/>
            <a:r>
              <a:rPr lang="en-US" sz="2400" b="1" dirty="0" smtClean="0">
                <a:latin typeface="Arial Black" panose="020B0A04020102020204" pitchFamily="34" charset="0"/>
              </a:rPr>
              <a:t>ASTM C 1583 </a:t>
            </a:r>
            <a:r>
              <a:rPr lang="en-US" sz="2400" b="1" dirty="0" smtClean="0">
                <a:latin typeface="Arial Black" panose="020B0A04020102020204" pitchFamily="34" charset="0"/>
              </a:rPr>
              <a:t>Test </a:t>
            </a:r>
            <a:r>
              <a:rPr lang="en-US" sz="2400" b="1" dirty="0" smtClean="0">
                <a:latin typeface="Arial Black" panose="020B0A04020102020204" pitchFamily="34" charset="0"/>
              </a:rPr>
              <a:t>Device</a:t>
            </a:r>
          </a:p>
          <a:p>
            <a:pPr marL="0" lvl="1" algn="ctr"/>
            <a:endParaRPr lang="en-US" sz="2400" b="1" dirty="0">
              <a:latin typeface="Arial Black" panose="020B0A04020102020204" pitchFamily="34" charset="0"/>
            </a:endParaRPr>
          </a:p>
        </p:txBody>
      </p:sp>
    </p:spTree>
    <p:extLst>
      <p:ext uri="{BB962C8B-B14F-4D97-AF65-F5344CB8AC3E}">
        <p14:creationId xmlns:p14="http://schemas.microsoft.com/office/powerpoint/2010/main" val="60221847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633" y="1125068"/>
            <a:ext cx="8271167" cy="535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12072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sp>
        <p:nvSpPr>
          <p:cNvPr id="4" name="Title 1"/>
          <p:cNvSpPr txBox="1">
            <a:spLocks/>
          </p:cNvSpPr>
          <p:nvPr/>
        </p:nvSpPr>
        <p:spPr>
          <a:xfrm>
            <a:off x="76200" y="1270000"/>
            <a:ext cx="8991600" cy="5105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2400" b="1" dirty="0" smtClean="0">
                <a:latin typeface="Arial Black" panose="020B0A04020102020204" pitchFamily="34" charset="0"/>
              </a:rPr>
              <a:t>REMOVAL:  Multiple methods were used</a:t>
            </a:r>
          </a:p>
          <a:p>
            <a:pPr marL="0" lvl="1"/>
            <a:endParaRPr lang="en-US" sz="2400" b="1" dirty="0">
              <a:latin typeface="Arial Black" panose="020B0A04020102020204" pitchFamily="34" charset="0"/>
            </a:endParaRPr>
          </a:p>
          <a:p>
            <a:pPr marL="342900" lvl="1" indent="-342900">
              <a:buFont typeface="Wingdings" panose="05000000000000000000" pitchFamily="2" charset="2"/>
              <a:buChar char="v"/>
            </a:pPr>
            <a:r>
              <a:rPr lang="en-US" sz="2400" b="1" dirty="0" smtClean="0">
                <a:latin typeface="Arial Black" panose="020B0A04020102020204" pitchFamily="34" charset="0"/>
              </a:rPr>
              <a:t>Chipping hammer (15-lb max)</a:t>
            </a:r>
          </a:p>
          <a:p>
            <a:pPr marL="342900" lvl="1" indent="-342900">
              <a:buFont typeface="Wingdings" panose="05000000000000000000" pitchFamily="2" charset="2"/>
              <a:buChar char="v"/>
            </a:pPr>
            <a:r>
              <a:rPr lang="en-US" sz="2400" b="1" dirty="0" smtClean="0">
                <a:latin typeface="Arial Black" panose="020B0A04020102020204" pitchFamily="34" charset="0"/>
              </a:rPr>
              <a:t>Mill</a:t>
            </a:r>
          </a:p>
          <a:p>
            <a:pPr marL="342900" lvl="1" indent="-342900">
              <a:buFont typeface="Wingdings" panose="05000000000000000000" pitchFamily="2" charset="2"/>
              <a:buChar char="v"/>
            </a:pPr>
            <a:r>
              <a:rPr lang="en-US" sz="2400" b="1" dirty="0" err="1" smtClean="0">
                <a:latin typeface="Arial Black" panose="020B0A04020102020204" pitchFamily="34" charset="0"/>
              </a:rPr>
              <a:t>Hydrodemolition</a:t>
            </a:r>
            <a:endParaRPr lang="en-US" sz="2400" b="1" dirty="0" smtClean="0">
              <a:latin typeface="Arial Black" panose="020B0A04020102020204" pitchFamily="34" charset="0"/>
            </a:endParaRPr>
          </a:p>
          <a:p>
            <a:pPr marL="342900" lvl="1" indent="-342900">
              <a:buFont typeface="Wingdings" panose="05000000000000000000" pitchFamily="2" charset="2"/>
              <a:buChar char="v"/>
            </a:pPr>
            <a:endParaRPr lang="en-US" sz="2400" b="1" dirty="0">
              <a:latin typeface="Arial Black" panose="020B0A04020102020204" pitchFamily="34" charset="0"/>
            </a:endParaRPr>
          </a:p>
          <a:p>
            <a:pPr marL="0" lvl="1"/>
            <a:r>
              <a:rPr lang="en-US" sz="2400" b="1" dirty="0" smtClean="0">
                <a:latin typeface="Arial Black" panose="020B0A04020102020204" pitchFamily="34" charset="0"/>
              </a:rPr>
              <a:t>Tensile strength testing of the prepped surface was performed to determine which method produced the least amount of substrate bruising.</a:t>
            </a:r>
          </a:p>
          <a:p>
            <a:pPr marL="0" lvl="1"/>
            <a:endParaRPr lang="en-US" sz="2400" b="1" dirty="0">
              <a:latin typeface="Arial Black" panose="020B0A04020102020204" pitchFamily="34" charset="0"/>
            </a:endParaRPr>
          </a:p>
          <a:p>
            <a:pPr marL="0" lvl="1"/>
            <a:r>
              <a:rPr lang="en-US" sz="2400" b="1" dirty="0" smtClean="0">
                <a:latin typeface="Arial Black" panose="020B0A04020102020204" pitchFamily="34" charset="0"/>
              </a:rPr>
              <a:t>Testing in cavities was challenging.</a:t>
            </a:r>
          </a:p>
        </p:txBody>
      </p:sp>
    </p:spTree>
    <p:extLst>
      <p:ext uri="{BB962C8B-B14F-4D97-AF65-F5344CB8AC3E}">
        <p14:creationId xmlns:p14="http://schemas.microsoft.com/office/powerpoint/2010/main" val="296769509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20"/>
          <a:stretch/>
        </p:blipFill>
        <p:spPr bwMode="auto">
          <a:xfrm>
            <a:off x="76200" y="1295399"/>
            <a:ext cx="8773446" cy="419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11420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ANC Background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19200"/>
            <a:ext cx="8925418" cy="525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50442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pic>
        <p:nvPicPr>
          <p:cNvPr id="4098" name="Picture 2" descr="E:\7R PCC Presentation\Construction Pics\Centerline elastomeric overspill removal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242916"/>
            <a:ext cx="6850117" cy="5146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31409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pic>
        <p:nvPicPr>
          <p:cNvPr id="1026" name="Picture 2" descr="E:\7R PCC Presentation\Construction Pics\Cementitios saw cut (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1447800"/>
            <a:ext cx="6705600" cy="503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46915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pic>
        <p:nvPicPr>
          <p:cNvPr id="3074" name="Picture 2" descr="E:\7R PCC Presentation\Construction Pics\Cementitious saw cut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066800"/>
            <a:ext cx="76200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9986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sp>
        <p:nvSpPr>
          <p:cNvPr id="4" name="Title 1"/>
          <p:cNvSpPr txBox="1">
            <a:spLocks/>
          </p:cNvSpPr>
          <p:nvPr/>
        </p:nvSpPr>
        <p:spPr>
          <a:xfrm>
            <a:off x="76200" y="1270000"/>
            <a:ext cx="8991600" cy="5105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endParaRPr lang="en-US" sz="2400" b="1" dirty="0" smtClean="0">
              <a:latin typeface="Arial Black" panose="020B0A0402010202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508" b="45455"/>
          <a:stretch/>
        </p:blipFill>
        <p:spPr bwMode="auto">
          <a:xfrm>
            <a:off x="533400" y="1962150"/>
            <a:ext cx="77755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42904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sp>
        <p:nvSpPr>
          <p:cNvPr id="4" name="Title 1"/>
          <p:cNvSpPr txBox="1">
            <a:spLocks/>
          </p:cNvSpPr>
          <p:nvPr/>
        </p:nvSpPr>
        <p:spPr>
          <a:xfrm>
            <a:off x="76200" y="1295400"/>
            <a:ext cx="8991600" cy="5105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2400" b="1" dirty="0" smtClean="0">
                <a:latin typeface="Arial Black" panose="020B0A04020102020204" pitchFamily="34" charset="0"/>
              </a:rPr>
              <a:t>Testing Bond Between Patch Material and Substrate</a:t>
            </a:r>
          </a:p>
          <a:p>
            <a:pPr marL="342900" lvl="1" indent="-342900">
              <a:buFont typeface="Wingdings" panose="05000000000000000000" pitchFamily="2" charset="2"/>
              <a:buChar char="v"/>
            </a:pPr>
            <a:endParaRPr lang="en-US" sz="2400" b="1" dirty="0">
              <a:latin typeface="Arial Black" panose="020B0A04020102020204" pitchFamily="34" charset="0"/>
            </a:endParaRPr>
          </a:p>
          <a:p>
            <a:pPr marL="342900" lvl="1" indent="-342900">
              <a:buFont typeface="Wingdings" panose="05000000000000000000" pitchFamily="2" charset="2"/>
              <a:buChar char="v"/>
            </a:pPr>
            <a:r>
              <a:rPr lang="en-US" sz="2400" b="1" dirty="0" smtClean="0"/>
              <a:t>ASTM C 1583 used again to test the bond strength of the patch material to the existing concrete.  The expectation is the result should be at least as high as the tensile strength of the substrate PCC. </a:t>
            </a:r>
            <a:endParaRPr lang="en-US" sz="2400" b="1" dirty="0" smtClean="0">
              <a:latin typeface="Arial Black" panose="020B0A04020102020204" pitchFamily="34" charset="0"/>
            </a:endParaRPr>
          </a:p>
        </p:txBody>
      </p:sp>
    </p:spTree>
    <p:extLst>
      <p:ext uri="{BB962C8B-B14F-4D97-AF65-F5344CB8AC3E}">
        <p14:creationId xmlns:p14="http://schemas.microsoft.com/office/powerpoint/2010/main" val="17866950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pic>
        <p:nvPicPr>
          <p:cNvPr id="5122" name="Picture 2" descr="E:\7R PCC Presentation\Construction Pics\Centerline elastomeric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142999"/>
            <a:ext cx="7010400" cy="526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88200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pic>
        <p:nvPicPr>
          <p:cNvPr id="6146" name="Picture 2" descr="E:\7R PCC Presentation\Construction Pics\Centerline elastomeric (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34" t="17661" b="8902"/>
          <a:stretch/>
        </p:blipFill>
        <p:spPr bwMode="auto">
          <a:xfrm>
            <a:off x="136634" y="1187669"/>
            <a:ext cx="8854966" cy="525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83461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Partial Depth Repair (PDR)</a:t>
            </a:r>
            <a:endParaRPr lang="en-US" dirty="0"/>
          </a:p>
        </p:txBody>
      </p:sp>
      <p:sp>
        <p:nvSpPr>
          <p:cNvPr id="4" name="Title 1"/>
          <p:cNvSpPr txBox="1">
            <a:spLocks/>
          </p:cNvSpPr>
          <p:nvPr/>
        </p:nvSpPr>
        <p:spPr>
          <a:xfrm>
            <a:off x="76200" y="1295400"/>
            <a:ext cx="8991600" cy="5105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2400" b="1" dirty="0" smtClean="0">
                <a:latin typeface="Arial Black" panose="020B0A04020102020204" pitchFamily="34" charset="0"/>
              </a:rPr>
              <a:t>Results</a:t>
            </a:r>
          </a:p>
          <a:p>
            <a:pPr marL="342900" lvl="1" indent="-342900">
              <a:buFont typeface="Wingdings" panose="05000000000000000000" pitchFamily="2" charset="2"/>
              <a:buChar char="v"/>
            </a:pPr>
            <a:endParaRPr lang="en-US" sz="2400" b="1" dirty="0">
              <a:latin typeface="Arial Black" panose="020B0A04020102020204" pitchFamily="34" charset="0"/>
            </a:endParaRPr>
          </a:p>
          <a:p>
            <a:pPr marL="342900" lvl="1" indent="-342900">
              <a:buFont typeface="Wingdings" panose="05000000000000000000" pitchFamily="2" charset="2"/>
              <a:buChar char="v"/>
            </a:pPr>
            <a:r>
              <a:rPr lang="en-US" sz="2400" b="1" dirty="0" smtClean="0"/>
              <a:t>Looks like </a:t>
            </a:r>
            <a:r>
              <a:rPr lang="en-US" sz="2400" b="1" dirty="0" err="1" smtClean="0"/>
              <a:t>hydrodemolition</a:t>
            </a:r>
            <a:r>
              <a:rPr lang="en-US" sz="2400" b="1" dirty="0" smtClean="0"/>
              <a:t> is the way to go for removal</a:t>
            </a:r>
          </a:p>
          <a:p>
            <a:pPr marL="342900" lvl="1" indent="-342900">
              <a:buFont typeface="Wingdings" panose="05000000000000000000" pitchFamily="2" charset="2"/>
              <a:buChar char="v"/>
            </a:pPr>
            <a:r>
              <a:rPr lang="en-US" sz="2400" b="1" dirty="0" smtClean="0">
                <a:latin typeface="+mj-lt"/>
              </a:rPr>
              <a:t>Repair depths will be approximately 3-4 inches deep</a:t>
            </a:r>
          </a:p>
          <a:p>
            <a:pPr marL="342900" lvl="1" indent="-342900">
              <a:buFont typeface="Wingdings" panose="05000000000000000000" pitchFamily="2" charset="2"/>
              <a:buChar char="v"/>
            </a:pPr>
            <a:r>
              <a:rPr lang="en-US" sz="2400" b="1" dirty="0" smtClean="0">
                <a:latin typeface="+mj-lt"/>
              </a:rPr>
              <a:t>Repair materials will be monitored for performance over the winter</a:t>
            </a:r>
          </a:p>
          <a:p>
            <a:pPr marL="342900" lvl="1" indent="-342900">
              <a:buFont typeface="Wingdings" panose="05000000000000000000" pitchFamily="2" charset="2"/>
              <a:buChar char="v"/>
            </a:pPr>
            <a:r>
              <a:rPr lang="en-US" sz="2400" b="1" dirty="0" smtClean="0">
                <a:latin typeface="+mj-lt"/>
              </a:rPr>
              <a:t>PCC is the easiest material to place</a:t>
            </a:r>
          </a:p>
          <a:p>
            <a:pPr marL="342900" lvl="1" indent="-342900">
              <a:buFont typeface="Wingdings" panose="05000000000000000000" pitchFamily="2" charset="2"/>
              <a:buChar char="v"/>
            </a:pPr>
            <a:r>
              <a:rPr lang="en-US" sz="2400" b="1" dirty="0" smtClean="0">
                <a:latin typeface="+mj-lt"/>
              </a:rPr>
              <a:t>Repair areas were wider for mock up project so we could test substrate at each location</a:t>
            </a:r>
          </a:p>
          <a:p>
            <a:pPr marL="342900" lvl="1" indent="-342900">
              <a:buFont typeface="Wingdings" panose="05000000000000000000" pitchFamily="2" charset="2"/>
              <a:buChar char="v"/>
            </a:pPr>
            <a:r>
              <a:rPr lang="en-US" sz="2400" b="1" dirty="0">
                <a:latin typeface="+mj-lt"/>
              </a:rPr>
              <a:t>We will probably not fix as many spalls as originally planned </a:t>
            </a:r>
          </a:p>
          <a:p>
            <a:pPr marL="457200" lvl="2"/>
            <a:r>
              <a:rPr lang="en-US" sz="2400" b="1" dirty="0">
                <a:latin typeface="+mj-lt"/>
              </a:rPr>
              <a:t>(probably use a liquid sealant along joint faces where multiple small spalls have resulted in a rough reservoir edge)</a:t>
            </a:r>
          </a:p>
          <a:p>
            <a:pPr marL="342900" lvl="1" indent="-342900">
              <a:buFont typeface="Wingdings" panose="05000000000000000000" pitchFamily="2" charset="2"/>
              <a:buChar char="v"/>
            </a:pPr>
            <a:endParaRPr lang="en-US" sz="2400" b="1" dirty="0" smtClean="0">
              <a:latin typeface="+mj-lt"/>
            </a:endParaRPr>
          </a:p>
          <a:p>
            <a:pPr marL="457200" lvl="2"/>
            <a:endParaRPr lang="en-US" sz="2400" b="1" dirty="0">
              <a:latin typeface="+mj-lt"/>
            </a:endParaRPr>
          </a:p>
          <a:p>
            <a:pPr marL="457200" lvl="2"/>
            <a:endParaRPr lang="en-US" sz="2400" b="1" dirty="0" smtClean="0">
              <a:latin typeface="+mj-lt"/>
            </a:endParaRPr>
          </a:p>
        </p:txBody>
      </p:sp>
    </p:spTree>
    <p:extLst>
      <p:ext uri="{BB962C8B-B14F-4D97-AF65-F5344CB8AC3E}">
        <p14:creationId xmlns:p14="http://schemas.microsoft.com/office/powerpoint/2010/main" val="2623026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Maintenance </a:t>
            </a:r>
            <a:endParaRPr lang="en-US" dirty="0"/>
          </a:p>
        </p:txBody>
      </p:sp>
      <p:sp>
        <p:nvSpPr>
          <p:cNvPr id="4" name="Title 1"/>
          <p:cNvSpPr txBox="1">
            <a:spLocks/>
          </p:cNvSpPr>
          <p:nvPr/>
        </p:nvSpPr>
        <p:spPr>
          <a:xfrm>
            <a:off x="0" y="1295400"/>
            <a:ext cx="8991600" cy="5105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lgn="ctr"/>
            <a:r>
              <a:rPr lang="en-US" sz="3200" b="1" dirty="0" smtClean="0">
                <a:latin typeface="Arial Black" panose="020B0A04020102020204" pitchFamily="34" charset="0"/>
              </a:rPr>
              <a:t>Observed differences between</a:t>
            </a:r>
          </a:p>
          <a:p>
            <a:pPr marL="0" lvl="1" algn="ctr"/>
            <a:r>
              <a:rPr lang="en-US" sz="3200" b="1" dirty="0" smtClean="0">
                <a:latin typeface="Arial Black" panose="020B0A04020102020204" pitchFamily="34" charset="0"/>
              </a:rPr>
              <a:t> PCC vs. HMA</a:t>
            </a:r>
          </a:p>
          <a:p>
            <a:pPr lvl="1" indent="-457200">
              <a:buFont typeface="Wingdings" panose="05000000000000000000" pitchFamily="2" charset="2"/>
              <a:buChar char="v"/>
            </a:pPr>
            <a:r>
              <a:rPr lang="en-US" sz="2400" b="1" dirty="0" smtClean="0">
                <a:latin typeface="Arial Black" panose="020B0A04020102020204" pitchFamily="34" charset="0"/>
              </a:rPr>
              <a:t>PCC requires extra chemical treatment (often prior to anticipated snow or ice events) due to increased icing and reluctance to use hard edged removal equipment</a:t>
            </a:r>
          </a:p>
          <a:p>
            <a:pPr marL="0" lvl="1"/>
            <a:endParaRPr lang="en-US" sz="2400" b="1" dirty="0" smtClean="0">
              <a:latin typeface="Arial Black" panose="020B0A04020102020204" pitchFamily="34" charset="0"/>
            </a:endParaRPr>
          </a:p>
          <a:p>
            <a:pPr lvl="1" indent="-457200">
              <a:buFont typeface="Wingdings" panose="05000000000000000000" pitchFamily="2" charset="2"/>
              <a:buChar char="v"/>
            </a:pPr>
            <a:r>
              <a:rPr lang="en-US" sz="2400" b="1" dirty="0" smtClean="0">
                <a:latin typeface="Arial Black" panose="020B0A04020102020204" pitchFamily="34" charset="0"/>
              </a:rPr>
              <a:t>PCC repairs take more thought, time and expertise to perform properly</a:t>
            </a:r>
          </a:p>
          <a:p>
            <a:pPr marL="0" lvl="1"/>
            <a:endParaRPr lang="en-US" sz="2400" b="1" dirty="0" smtClean="0">
              <a:latin typeface="Arial Black" panose="020B0A04020102020204" pitchFamily="34" charset="0"/>
            </a:endParaRPr>
          </a:p>
          <a:p>
            <a:pPr lvl="1" indent="-457200">
              <a:buFont typeface="Wingdings" panose="05000000000000000000" pitchFamily="2" charset="2"/>
              <a:buChar char="v"/>
            </a:pPr>
            <a:r>
              <a:rPr lang="en-US" sz="2400" b="1" dirty="0" smtClean="0">
                <a:latin typeface="Arial Black" panose="020B0A04020102020204" pitchFamily="34" charset="0"/>
              </a:rPr>
              <a:t>Considerable heaving issues </a:t>
            </a:r>
            <a:r>
              <a:rPr lang="en-US" sz="2400" b="1" dirty="0">
                <a:latin typeface="Arial Black" panose="020B0A04020102020204" pitchFamily="34" charset="0"/>
              </a:rPr>
              <a:t>the first winter </a:t>
            </a:r>
            <a:r>
              <a:rPr lang="en-US" sz="2400" b="1" dirty="0" smtClean="0">
                <a:latin typeface="Arial Black" panose="020B0A04020102020204" pitchFamily="34" charset="0"/>
              </a:rPr>
              <a:t>along the HMA-PCC longitudinal joint (less of  problem the following winter)</a:t>
            </a:r>
          </a:p>
        </p:txBody>
      </p:sp>
    </p:spTree>
    <p:extLst>
      <p:ext uri="{BB962C8B-B14F-4D97-AF65-F5344CB8AC3E}">
        <p14:creationId xmlns:p14="http://schemas.microsoft.com/office/powerpoint/2010/main" val="506634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Future PCC Pavements</a:t>
            </a:r>
            <a:endParaRPr lang="en-US" dirty="0"/>
          </a:p>
        </p:txBody>
      </p:sp>
      <p:sp>
        <p:nvSpPr>
          <p:cNvPr id="4" name="Title 1"/>
          <p:cNvSpPr txBox="1">
            <a:spLocks/>
          </p:cNvSpPr>
          <p:nvPr/>
        </p:nvSpPr>
        <p:spPr>
          <a:xfrm>
            <a:off x="76200" y="1295400"/>
            <a:ext cx="8991600" cy="2057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endParaRPr lang="en-US" sz="2400" b="1" dirty="0" smtClean="0">
              <a:latin typeface="+mj-lt"/>
            </a:endParaRPr>
          </a:p>
          <a:p>
            <a:pPr marL="0" lvl="1"/>
            <a:endParaRPr lang="en-US" sz="2400" b="1" dirty="0">
              <a:latin typeface="+mj-lt"/>
            </a:endParaRPr>
          </a:p>
          <a:p>
            <a:pPr marL="0" lvl="1"/>
            <a:r>
              <a:rPr lang="en-US" sz="2400" b="1" dirty="0">
                <a:latin typeface="+mj-lt"/>
              </a:rPr>
              <a:t>L</a:t>
            </a:r>
            <a:r>
              <a:rPr lang="en-US" sz="2400" b="1" dirty="0" smtClean="0">
                <a:latin typeface="+mj-lt"/>
              </a:rPr>
              <a:t>arge busy taxiway intersection that supports a lot of “wide body” turning movements.</a:t>
            </a:r>
          </a:p>
          <a:p>
            <a:pPr marL="0" lvl="1"/>
            <a:endParaRPr lang="en-US" sz="2400" b="1" dirty="0">
              <a:latin typeface="+mj-lt"/>
            </a:endParaRPr>
          </a:p>
          <a:p>
            <a:pPr marL="0" lvl="1"/>
            <a:endParaRPr lang="en-US" sz="2400" b="1" dirty="0" smtClean="0">
              <a:latin typeface="+mj-lt"/>
            </a:endParaRPr>
          </a:p>
        </p:txBody>
      </p:sp>
    </p:spTree>
    <p:extLst>
      <p:ext uri="{BB962C8B-B14F-4D97-AF65-F5344CB8AC3E}">
        <p14:creationId xmlns:p14="http://schemas.microsoft.com/office/powerpoint/2010/main" val="24244778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8337951"/>
              </p:ext>
            </p:extLst>
          </p:nvPr>
        </p:nvGraphicFramePr>
        <p:xfrm>
          <a:off x="685800" y="685800"/>
          <a:ext cx="7848600" cy="5562603"/>
        </p:xfrm>
        <a:graphic>
          <a:graphicData uri="http://schemas.openxmlformats.org/drawingml/2006/table">
            <a:tbl>
              <a:tblPr firstRow="1" bandRow="1">
                <a:tableStyleId>{5C22544A-7EE6-4342-B048-85BDC9FD1C3A}</a:tableStyleId>
              </a:tblPr>
              <a:tblGrid>
                <a:gridCol w="838200"/>
                <a:gridCol w="4876800"/>
                <a:gridCol w="2133600"/>
              </a:tblGrid>
              <a:tr h="623493">
                <a:tc gridSpan="3">
                  <a:txBody>
                    <a:bodyPr/>
                    <a:lstStyle/>
                    <a:p>
                      <a:pPr algn="ctr" fontAlgn="b"/>
                      <a:r>
                        <a:rPr lang="en-US" sz="2800" b="1" i="0" u="none" strike="noStrike" dirty="0">
                          <a:solidFill>
                            <a:srgbClr val="000000"/>
                          </a:solidFill>
                          <a:effectLst/>
                          <a:latin typeface="Calibri"/>
                        </a:rPr>
                        <a:t>2013 WORLDS TOP 10 BUSIEST CARGO AIRPORTS</a:t>
                      </a:r>
                    </a:p>
                  </a:txBody>
                  <a:tcPr marL="9525" marR="9525" marT="9525" marB="0" anchor="b"/>
                </a:tc>
                <a:tc hMerge="1">
                  <a:txBody>
                    <a:bodyPr/>
                    <a:lstStyle/>
                    <a:p>
                      <a:endParaRPr lang="en-US"/>
                    </a:p>
                  </a:txBody>
                  <a:tcPr/>
                </a:tc>
                <a:tc hMerge="1">
                  <a:txBody>
                    <a:bodyPr/>
                    <a:lstStyle/>
                    <a:p>
                      <a:endParaRPr lang="en-US"/>
                    </a:p>
                  </a:txBody>
                  <a:tcPr/>
                </a:tc>
              </a:tr>
              <a:tr h="441894">
                <a:tc>
                  <a:txBody>
                    <a:bodyPr/>
                    <a:lstStyle/>
                    <a:p>
                      <a:pPr algn="l" fontAlgn="b"/>
                      <a:r>
                        <a:rPr lang="en-US" sz="2400" b="0" i="0" u="none" strike="noStrike" dirty="0" smtClean="0">
                          <a:solidFill>
                            <a:srgbClr val="000000"/>
                          </a:solidFill>
                          <a:effectLst/>
                          <a:latin typeface="Calibri"/>
                        </a:rPr>
                        <a:t>RANK</a:t>
                      </a:r>
                      <a:endParaRPr lang="en-US" sz="2400" b="0" i="0" u="none" strike="noStrike" dirty="0">
                        <a:solidFill>
                          <a:srgbClr val="000000"/>
                        </a:solidFill>
                        <a:effectLst/>
                        <a:latin typeface="Calibri"/>
                      </a:endParaRPr>
                    </a:p>
                  </a:txBody>
                  <a:tcPr marL="9525" marR="9525" marT="9525" marB="0" anchor="b"/>
                </a:tc>
                <a:tc>
                  <a:txBody>
                    <a:bodyPr/>
                    <a:lstStyle/>
                    <a:p>
                      <a:pPr algn="ctr" fontAlgn="b"/>
                      <a:r>
                        <a:rPr lang="en-US" sz="2400" b="0" i="0" u="none" strike="noStrike" dirty="0">
                          <a:solidFill>
                            <a:srgbClr val="000000"/>
                          </a:solidFill>
                          <a:effectLst/>
                          <a:latin typeface="Calibri"/>
                        </a:rPr>
                        <a:t>AIRPORT</a:t>
                      </a:r>
                    </a:p>
                  </a:txBody>
                  <a:tcPr marL="9525" marR="9525" marT="9525" marB="0" anchor="b"/>
                </a:tc>
                <a:tc>
                  <a:txBody>
                    <a:bodyPr/>
                    <a:lstStyle/>
                    <a:p>
                      <a:pPr algn="ctr" fontAlgn="b"/>
                      <a:r>
                        <a:rPr lang="en-US" sz="2400" b="0" i="0" u="none" strike="noStrike">
                          <a:solidFill>
                            <a:srgbClr val="000000"/>
                          </a:solidFill>
                          <a:effectLst/>
                          <a:latin typeface="Calibri"/>
                        </a:rPr>
                        <a:t>1,000's tons</a:t>
                      </a:r>
                    </a:p>
                  </a:txBody>
                  <a:tcPr marL="9525" marR="9525" marT="9525" marB="0" anchor="b"/>
                </a:tc>
              </a:tr>
              <a:tr h="441894">
                <a:tc>
                  <a:txBody>
                    <a:bodyPr/>
                    <a:lstStyle/>
                    <a:p>
                      <a:pPr algn="l" fontAlgn="b"/>
                      <a:r>
                        <a:rPr lang="en-US" sz="2400" b="0" i="0" u="none" strike="noStrike">
                          <a:solidFill>
                            <a:srgbClr val="000000"/>
                          </a:solidFill>
                          <a:effectLst/>
                          <a:latin typeface="Calibri"/>
                        </a:rPr>
                        <a:t>1st</a:t>
                      </a:r>
                    </a:p>
                  </a:txBody>
                  <a:tcPr marL="9525" marR="9525" marT="9525" marB="0" anchor="b"/>
                </a:tc>
                <a:tc>
                  <a:txBody>
                    <a:bodyPr/>
                    <a:lstStyle/>
                    <a:p>
                      <a:pPr algn="l" fontAlgn="b"/>
                      <a:r>
                        <a:rPr lang="en-US" sz="2400" b="0" i="0" u="none" strike="noStrike" dirty="0">
                          <a:solidFill>
                            <a:srgbClr val="000000"/>
                          </a:solidFill>
                          <a:effectLst/>
                          <a:latin typeface="Calibri"/>
                        </a:rPr>
                        <a:t>Memphis</a:t>
                      </a:r>
                    </a:p>
                  </a:txBody>
                  <a:tcPr marL="9525" marR="9525" marT="9525" marB="0" anchor="b"/>
                </a:tc>
                <a:tc>
                  <a:txBody>
                    <a:bodyPr/>
                    <a:lstStyle/>
                    <a:p>
                      <a:pPr algn="ctr" fontAlgn="b"/>
                      <a:r>
                        <a:rPr lang="en-US" sz="2400" b="0" i="0" u="none" strike="noStrike">
                          <a:solidFill>
                            <a:srgbClr val="000000"/>
                          </a:solidFill>
                          <a:effectLst/>
                          <a:latin typeface="Calibri"/>
                        </a:rPr>
                        <a:t>4,134</a:t>
                      </a:r>
                    </a:p>
                  </a:txBody>
                  <a:tcPr marL="9525" marR="9525" marT="9525" marB="0" anchor="b"/>
                </a:tc>
              </a:tr>
              <a:tr h="441894">
                <a:tc>
                  <a:txBody>
                    <a:bodyPr/>
                    <a:lstStyle/>
                    <a:p>
                      <a:pPr algn="l" fontAlgn="b"/>
                      <a:r>
                        <a:rPr lang="en-US" sz="2400" b="0" i="0" u="none" strike="noStrike">
                          <a:solidFill>
                            <a:srgbClr val="000000"/>
                          </a:solidFill>
                          <a:effectLst/>
                          <a:latin typeface="Calibri"/>
                        </a:rPr>
                        <a:t>2nd</a:t>
                      </a:r>
                    </a:p>
                  </a:txBody>
                  <a:tcPr marL="9525" marR="9525" marT="9525" marB="0" anchor="b"/>
                </a:tc>
                <a:tc>
                  <a:txBody>
                    <a:bodyPr/>
                    <a:lstStyle/>
                    <a:p>
                      <a:pPr algn="l" fontAlgn="b"/>
                      <a:r>
                        <a:rPr lang="en-US" sz="2400" b="0" i="0" u="none" strike="noStrike" dirty="0">
                          <a:solidFill>
                            <a:srgbClr val="000000"/>
                          </a:solidFill>
                          <a:effectLst/>
                          <a:latin typeface="Calibri"/>
                        </a:rPr>
                        <a:t>Hong Kong</a:t>
                      </a:r>
                    </a:p>
                  </a:txBody>
                  <a:tcPr marL="9525" marR="9525" marT="9525" marB="0" anchor="b"/>
                </a:tc>
                <a:tc>
                  <a:txBody>
                    <a:bodyPr/>
                    <a:lstStyle/>
                    <a:p>
                      <a:pPr algn="ctr" fontAlgn="b"/>
                      <a:r>
                        <a:rPr lang="en-US" sz="2400" b="0" i="0" u="none" strike="noStrike">
                          <a:solidFill>
                            <a:srgbClr val="000000"/>
                          </a:solidFill>
                          <a:effectLst/>
                          <a:latin typeface="Calibri"/>
                        </a:rPr>
                        <a:t>4,127</a:t>
                      </a:r>
                    </a:p>
                  </a:txBody>
                  <a:tcPr marL="9525" marR="9525" marT="9525" marB="0" anchor="b"/>
                </a:tc>
              </a:tr>
              <a:tr h="508236">
                <a:tc>
                  <a:txBody>
                    <a:bodyPr/>
                    <a:lstStyle/>
                    <a:p>
                      <a:pPr algn="l" fontAlgn="b"/>
                      <a:r>
                        <a:rPr lang="en-US" sz="2400" b="0" i="0" u="none" strike="noStrike">
                          <a:solidFill>
                            <a:srgbClr val="000000"/>
                          </a:solidFill>
                          <a:effectLst/>
                          <a:latin typeface="Calibri"/>
                        </a:rPr>
                        <a:t>3rd</a:t>
                      </a:r>
                    </a:p>
                  </a:txBody>
                  <a:tcPr marL="9525" marR="9525" marT="9525" marB="0" anchor="b"/>
                </a:tc>
                <a:tc>
                  <a:txBody>
                    <a:bodyPr/>
                    <a:lstStyle/>
                    <a:p>
                      <a:pPr algn="l" fontAlgn="b"/>
                      <a:r>
                        <a:rPr lang="en-US" sz="2400" b="0" i="0" u="none" strike="noStrike" dirty="0">
                          <a:solidFill>
                            <a:srgbClr val="000000"/>
                          </a:solidFill>
                          <a:effectLst/>
                          <a:latin typeface="Calibri"/>
                        </a:rPr>
                        <a:t>Shanghai </a:t>
                      </a:r>
                      <a:r>
                        <a:rPr lang="en-US" sz="2400" b="0" i="0" u="none" strike="noStrike" dirty="0" err="1">
                          <a:solidFill>
                            <a:srgbClr val="000000"/>
                          </a:solidFill>
                          <a:effectLst/>
                          <a:latin typeface="Calibri"/>
                        </a:rPr>
                        <a:t>Pudong</a:t>
                      </a:r>
                      <a:r>
                        <a:rPr lang="en-US" sz="2400" b="0" i="0" u="none" strike="noStrike" dirty="0">
                          <a:solidFill>
                            <a:srgbClr val="000000"/>
                          </a:solidFill>
                          <a:effectLst/>
                          <a:latin typeface="Calibri"/>
                        </a:rPr>
                        <a:t> International</a:t>
                      </a:r>
                    </a:p>
                  </a:txBody>
                  <a:tcPr marL="9525" marR="9525" marT="9525" marB="0" anchor="b"/>
                </a:tc>
                <a:tc>
                  <a:txBody>
                    <a:bodyPr/>
                    <a:lstStyle/>
                    <a:p>
                      <a:pPr algn="ctr" fontAlgn="b"/>
                      <a:r>
                        <a:rPr lang="en-US" sz="2400" b="0" i="0" u="none" strike="noStrike">
                          <a:solidFill>
                            <a:srgbClr val="000000"/>
                          </a:solidFill>
                          <a:effectLst/>
                          <a:latin typeface="Calibri"/>
                        </a:rPr>
                        <a:t>2,856</a:t>
                      </a:r>
                    </a:p>
                  </a:txBody>
                  <a:tcPr marL="9525" marR="9525" marT="9525" marB="0" anchor="b"/>
                </a:tc>
              </a:tr>
              <a:tr h="441894">
                <a:tc>
                  <a:txBody>
                    <a:bodyPr/>
                    <a:lstStyle/>
                    <a:p>
                      <a:pPr algn="l" fontAlgn="b"/>
                      <a:r>
                        <a:rPr lang="en-US" sz="2400" b="0" i="0" u="none" strike="noStrike">
                          <a:solidFill>
                            <a:srgbClr val="000000"/>
                          </a:solidFill>
                          <a:effectLst/>
                          <a:latin typeface="Calibri"/>
                        </a:rPr>
                        <a:t>4th</a:t>
                      </a:r>
                    </a:p>
                  </a:txBody>
                  <a:tcPr marL="9525" marR="9525" marT="9525" marB="0" anchor="b"/>
                </a:tc>
                <a:tc>
                  <a:txBody>
                    <a:bodyPr/>
                    <a:lstStyle/>
                    <a:p>
                      <a:pPr algn="l" fontAlgn="b"/>
                      <a:r>
                        <a:rPr lang="en-US" sz="2400" b="0" i="0" u="none" strike="noStrike">
                          <a:solidFill>
                            <a:srgbClr val="000000"/>
                          </a:solidFill>
                          <a:effectLst/>
                          <a:latin typeface="Calibri"/>
                        </a:rPr>
                        <a:t>Dubai International</a:t>
                      </a:r>
                    </a:p>
                  </a:txBody>
                  <a:tcPr marL="9525" marR="9525" marT="9525" marB="0" anchor="b"/>
                </a:tc>
                <a:tc>
                  <a:txBody>
                    <a:bodyPr/>
                    <a:lstStyle/>
                    <a:p>
                      <a:pPr algn="ctr" fontAlgn="b"/>
                      <a:r>
                        <a:rPr lang="en-US" sz="2400" b="0" i="0" u="none" strike="noStrike">
                          <a:solidFill>
                            <a:srgbClr val="000000"/>
                          </a:solidFill>
                          <a:effectLst/>
                          <a:latin typeface="Calibri"/>
                        </a:rPr>
                        <a:t>2,436</a:t>
                      </a:r>
                    </a:p>
                  </a:txBody>
                  <a:tcPr marL="9525" marR="9525" marT="9525" marB="0" anchor="b"/>
                </a:tc>
              </a:tr>
              <a:tr h="453828">
                <a:tc>
                  <a:txBody>
                    <a:bodyPr/>
                    <a:lstStyle/>
                    <a:p>
                      <a:pPr algn="l" fontAlgn="b"/>
                      <a:r>
                        <a:rPr lang="en-US" sz="2800" b="1" i="0" u="none" strike="noStrike">
                          <a:solidFill>
                            <a:srgbClr val="000000"/>
                          </a:solidFill>
                          <a:effectLst/>
                          <a:latin typeface="Calibri"/>
                        </a:rPr>
                        <a:t>5th</a:t>
                      </a:r>
                    </a:p>
                  </a:txBody>
                  <a:tcPr marL="9525" marR="9525" marT="9525" marB="0" anchor="b"/>
                </a:tc>
                <a:tc>
                  <a:txBody>
                    <a:bodyPr/>
                    <a:lstStyle/>
                    <a:p>
                      <a:pPr algn="l" fontAlgn="b"/>
                      <a:r>
                        <a:rPr lang="en-US" sz="2800" b="1" i="0" u="none" strike="noStrike" dirty="0" smtClean="0">
                          <a:solidFill>
                            <a:srgbClr val="000000"/>
                          </a:solidFill>
                          <a:effectLst/>
                          <a:latin typeface="Calibri"/>
                        </a:rPr>
                        <a:t>Anchorage International (ANC)</a:t>
                      </a:r>
                      <a:endParaRPr lang="en-US" sz="2800" b="1" i="0" u="none" strike="noStrike" dirty="0">
                        <a:solidFill>
                          <a:srgbClr val="000000"/>
                        </a:solidFill>
                        <a:effectLst/>
                        <a:latin typeface="Calibri"/>
                      </a:endParaRPr>
                    </a:p>
                  </a:txBody>
                  <a:tcPr marL="9525" marR="9525" marT="9525" marB="0" anchor="b"/>
                </a:tc>
                <a:tc>
                  <a:txBody>
                    <a:bodyPr/>
                    <a:lstStyle/>
                    <a:p>
                      <a:pPr algn="ctr" fontAlgn="b"/>
                      <a:r>
                        <a:rPr lang="en-US" sz="2800" b="1" i="0" u="none" strike="noStrike" dirty="0" smtClean="0">
                          <a:solidFill>
                            <a:srgbClr val="000000"/>
                          </a:solidFill>
                          <a:effectLst/>
                          <a:latin typeface="Calibri"/>
                        </a:rPr>
                        <a:t>2,421</a:t>
                      </a:r>
                      <a:endParaRPr lang="en-US" sz="2800" b="1" i="0" u="none" strike="noStrike" dirty="0">
                        <a:solidFill>
                          <a:srgbClr val="000000"/>
                        </a:solidFill>
                        <a:effectLst/>
                        <a:latin typeface="Calibri"/>
                      </a:endParaRPr>
                    </a:p>
                  </a:txBody>
                  <a:tcPr marL="9525" marR="9525" marT="9525" marB="0" anchor="b"/>
                </a:tc>
              </a:tr>
              <a:tr h="441894">
                <a:tc>
                  <a:txBody>
                    <a:bodyPr/>
                    <a:lstStyle/>
                    <a:p>
                      <a:pPr algn="l" fontAlgn="b"/>
                      <a:r>
                        <a:rPr lang="en-US" sz="2400" b="0" i="0" u="none" strike="noStrike">
                          <a:solidFill>
                            <a:srgbClr val="000000"/>
                          </a:solidFill>
                          <a:effectLst/>
                          <a:latin typeface="Calibri"/>
                        </a:rPr>
                        <a:t>6th</a:t>
                      </a:r>
                    </a:p>
                  </a:txBody>
                  <a:tcPr marL="9525" marR="9525" marT="9525" marB="0" anchor="b"/>
                </a:tc>
                <a:tc>
                  <a:txBody>
                    <a:bodyPr/>
                    <a:lstStyle/>
                    <a:p>
                      <a:pPr algn="l" fontAlgn="b"/>
                      <a:r>
                        <a:rPr lang="en-US" sz="2400" b="0" i="0" u="none" strike="noStrike">
                          <a:solidFill>
                            <a:srgbClr val="000000"/>
                          </a:solidFill>
                          <a:effectLst/>
                          <a:latin typeface="Calibri"/>
                        </a:rPr>
                        <a:t>Seoul Incheon International</a:t>
                      </a:r>
                    </a:p>
                  </a:txBody>
                  <a:tcPr marL="9525" marR="9525" marT="9525" marB="0" anchor="b"/>
                </a:tc>
                <a:tc>
                  <a:txBody>
                    <a:bodyPr/>
                    <a:lstStyle/>
                    <a:p>
                      <a:pPr algn="ctr" fontAlgn="b"/>
                      <a:r>
                        <a:rPr lang="en-US" sz="2400" b="0" i="0" u="none" strike="noStrike">
                          <a:solidFill>
                            <a:srgbClr val="000000"/>
                          </a:solidFill>
                          <a:effectLst/>
                          <a:latin typeface="Calibri"/>
                        </a:rPr>
                        <a:t>2,395</a:t>
                      </a:r>
                    </a:p>
                  </a:txBody>
                  <a:tcPr marL="9525" marR="9525" marT="9525" marB="0" anchor="b"/>
                </a:tc>
              </a:tr>
              <a:tr h="441894">
                <a:tc>
                  <a:txBody>
                    <a:bodyPr/>
                    <a:lstStyle/>
                    <a:p>
                      <a:pPr algn="l" fontAlgn="b"/>
                      <a:r>
                        <a:rPr lang="en-US" sz="2400" b="0" i="0" u="none" strike="noStrike">
                          <a:solidFill>
                            <a:srgbClr val="000000"/>
                          </a:solidFill>
                          <a:effectLst/>
                          <a:latin typeface="Calibri"/>
                        </a:rPr>
                        <a:t>7th</a:t>
                      </a:r>
                    </a:p>
                  </a:txBody>
                  <a:tcPr marL="9525" marR="9525" marT="9525" marB="0" anchor="b"/>
                </a:tc>
                <a:tc>
                  <a:txBody>
                    <a:bodyPr/>
                    <a:lstStyle/>
                    <a:p>
                      <a:pPr algn="l" fontAlgn="b"/>
                      <a:r>
                        <a:rPr lang="en-US" sz="2400" b="0" i="0" u="none" strike="noStrike" dirty="0">
                          <a:solidFill>
                            <a:srgbClr val="000000"/>
                          </a:solidFill>
                          <a:effectLst/>
                          <a:latin typeface="Calibri"/>
                        </a:rPr>
                        <a:t>Louisville International</a:t>
                      </a:r>
                    </a:p>
                  </a:txBody>
                  <a:tcPr marL="9525" marR="9525" marT="9525" marB="0" anchor="b"/>
                </a:tc>
                <a:tc>
                  <a:txBody>
                    <a:bodyPr/>
                    <a:lstStyle/>
                    <a:p>
                      <a:pPr algn="ctr" fontAlgn="b"/>
                      <a:r>
                        <a:rPr lang="en-US" sz="2400" b="0" i="0" u="none" strike="noStrike">
                          <a:solidFill>
                            <a:srgbClr val="000000"/>
                          </a:solidFill>
                          <a:effectLst/>
                          <a:latin typeface="Calibri"/>
                        </a:rPr>
                        <a:t>2,145</a:t>
                      </a:r>
                    </a:p>
                  </a:txBody>
                  <a:tcPr marL="9525" marR="9525" marT="9525" marB="0" anchor="b"/>
                </a:tc>
              </a:tr>
              <a:tr h="441894">
                <a:tc>
                  <a:txBody>
                    <a:bodyPr/>
                    <a:lstStyle/>
                    <a:p>
                      <a:pPr algn="l" fontAlgn="b"/>
                      <a:r>
                        <a:rPr lang="en-US" sz="2400" b="0" i="0" u="none" strike="noStrike">
                          <a:solidFill>
                            <a:srgbClr val="000000"/>
                          </a:solidFill>
                          <a:effectLst/>
                          <a:latin typeface="Calibri"/>
                        </a:rPr>
                        <a:t>8th</a:t>
                      </a:r>
                    </a:p>
                  </a:txBody>
                  <a:tcPr marL="9525" marR="9525" marT="9525" marB="0" anchor="b"/>
                </a:tc>
                <a:tc>
                  <a:txBody>
                    <a:bodyPr/>
                    <a:lstStyle/>
                    <a:p>
                      <a:pPr algn="l" fontAlgn="b"/>
                      <a:r>
                        <a:rPr lang="en-US" sz="2400" b="0" i="0" u="none" strike="noStrike">
                          <a:solidFill>
                            <a:srgbClr val="000000"/>
                          </a:solidFill>
                          <a:effectLst/>
                          <a:latin typeface="Calibri"/>
                        </a:rPr>
                        <a:t>Fankfurt International</a:t>
                      </a:r>
                    </a:p>
                  </a:txBody>
                  <a:tcPr marL="9525" marR="9525" marT="9525" marB="0" anchor="b"/>
                </a:tc>
                <a:tc>
                  <a:txBody>
                    <a:bodyPr/>
                    <a:lstStyle/>
                    <a:p>
                      <a:pPr algn="ctr" fontAlgn="b"/>
                      <a:r>
                        <a:rPr lang="en-US" sz="2400" b="0" i="0" u="none" strike="noStrike">
                          <a:solidFill>
                            <a:srgbClr val="000000"/>
                          </a:solidFill>
                          <a:effectLst/>
                          <a:latin typeface="Calibri"/>
                        </a:rPr>
                        <a:t>2,016</a:t>
                      </a:r>
                    </a:p>
                  </a:txBody>
                  <a:tcPr marL="9525" marR="9525" marT="9525" marB="0" anchor="b"/>
                </a:tc>
              </a:tr>
              <a:tr h="441894">
                <a:tc>
                  <a:txBody>
                    <a:bodyPr/>
                    <a:lstStyle/>
                    <a:p>
                      <a:pPr algn="l" fontAlgn="b"/>
                      <a:r>
                        <a:rPr lang="en-US" sz="2400" b="0" i="0" u="none" strike="noStrike">
                          <a:solidFill>
                            <a:srgbClr val="000000"/>
                          </a:solidFill>
                          <a:effectLst/>
                          <a:latin typeface="Calibri"/>
                        </a:rPr>
                        <a:t>9th</a:t>
                      </a:r>
                    </a:p>
                  </a:txBody>
                  <a:tcPr marL="9525" marR="9525" marT="9525" marB="0" anchor="b"/>
                </a:tc>
                <a:tc>
                  <a:txBody>
                    <a:bodyPr/>
                    <a:lstStyle/>
                    <a:p>
                      <a:pPr algn="l" fontAlgn="b"/>
                      <a:r>
                        <a:rPr lang="en-US" sz="2400" b="0" i="0" u="none" strike="noStrike">
                          <a:solidFill>
                            <a:srgbClr val="000000"/>
                          </a:solidFill>
                          <a:effectLst/>
                          <a:latin typeface="Calibri"/>
                        </a:rPr>
                        <a:t>Tokyo Narita International</a:t>
                      </a:r>
                    </a:p>
                  </a:txBody>
                  <a:tcPr marL="9525" marR="9525" marT="9525" marB="0" anchor="b"/>
                </a:tc>
                <a:tc>
                  <a:txBody>
                    <a:bodyPr/>
                    <a:lstStyle/>
                    <a:p>
                      <a:pPr algn="ctr" fontAlgn="b"/>
                      <a:r>
                        <a:rPr lang="en-US" sz="2400" b="0" i="0" u="none" strike="noStrike">
                          <a:solidFill>
                            <a:srgbClr val="000000"/>
                          </a:solidFill>
                          <a:effectLst/>
                          <a:latin typeface="Calibri"/>
                        </a:rPr>
                        <a:t>1,980</a:t>
                      </a:r>
                    </a:p>
                  </a:txBody>
                  <a:tcPr marL="9525" marR="9525" marT="9525" marB="0" anchor="b"/>
                </a:tc>
              </a:tr>
              <a:tr h="441894">
                <a:tc>
                  <a:txBody>
                    <a:bodyPr/>
                    <a:lstStyle/>
                    <a:p>
                      <a:pPr algn="l" fontAlgn="b"/>
                      <a:r>
                        <a:rPr lang="en-US" sz="2400" b="0" i="0" u="none" strike="noStrike">
                          <a:solidFill>
                            <a:srgbClr val="000000"/>
                          </a:solidFill>
                          <a:effectLst/>
                          <a:latin typeface="Calibri"/>
                        </a:rPr>
                        <a:t>10th</a:t>
                      </a:r>
                    </a:p>
                  </a:txBody>
                  <a:tcPr marL="9525" marR="9525" marT="9525" marB="0" anchor="b"/>
                </a:tc>
                <a:tc>
                  <a:txBody>
                    <a:bodyPr/>
                    <a:lstStyle/>
                    <a:p>
                      <a:pPr algn="l" fontAlgn="b"/>
                      <a:r>
                        <a:rPr lang="en-US" sz="2400" b="0" i="0" u="none" strike="noStrike" dirty="0">
                          <a:solidFill>
                            <a:srgbClr val="000000"/>
                          </a:solidFill>
                          <a:effectLst/>
                          <a:latin typeface="Calibri"/>
                        </a:rPr>
                        <a:t>Miami International</a:t>
                      </a:r>
                    </a:p>
                  </a:txBody>
                  <a:tcPr marL="9525" marR="9525" marT="9525" marB="0" anchor="b"/>
                </a:tc>
                <a:tc>
                  <a:txBody>
                    <a:bodyPr/>
                    <a:lstStyle/>
                    <a:p>
                      <a:pPr algn="ctr" fontAlgn="b"/>
                      <a:r>
                        <a:rPr lang="en-US" sz="2400" b="0" i="0" u="none" strike="noStrike" dirty="0">
                          <a:solidFill>
                            <a:srgbClr val="000000"/>
                          </a:solidFill>
                          <a:effectLst/>
                          <a:latin typeface="Calibri"/>
                        </a:rPr>
                        <a:t>1,909</a:t>
                      </a:r>
                    </a:p>
                  </a:txBody>
                  <a:tcPr marL="9525" marR="9525" marT="9525" marB="0" anchor="b"/>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1127760"/>
          </a:xfrm>
        </p:spPr>
        <p:txBody>
          <a:bodyPr>
            <a:normAutofit/>
          </a:bodyPr>
          <a:lstStyle/>
          <a:p>
            <a:r>
              <a:rPr lang="en-US" dirty="0" smtClean="0"/>
              <a:t>Future PCC Pavements</a:t>
            </a:r>
            <a:endParaRPr lang="en-US"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1" b="1596"/>
          <a:stretch/>
        </p:blipFill>
        <p:spPr bwMode="auto">
          <a:xfrm>
            <a:off x="0" y="1028700"/>
            <a:ext cx="9143999" cy="525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363" t="64409" r="36282" b="24075"/>
          <a:stretch/>
        </p:blipFill>
        <p:spPr bwMode="auto">
          <a:xfrm>
            <a:off x="0" y="1028699"/>
            <a:ext cx="9143999" cy="525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600200" y="2209800"/>
            <a:ext cx="5791200" cy="2057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endParaRPr lang="en-US" sz="2400" b="1" dirty="0" smtClean="0">
              <a:latin typeface="+mj-lt"/>
            </a:endParaRPr>
          </a:p>
          <a:p>
            <a:pPr marL="0" lvl="1"/>
            <a:endParaRPr lang="en-US" sz="2400" b="1" dirty="0">
              <a:latin typeface="+mj-lt"/>
            </a:endParaRPr>
          </a:p>
          <a:p>
            <a:pPr marL="457200" lvl="2"/>
            <a:r>
              <a:rPr lang="en-US" sz="2400" b="1" dirty="0">
                <a:latin typeface="+mj-lt"/>
              </a:rPr>
              <a:t>	</a:t>
            </a:r>
            <a:r>
              <a:rPr lang="en-US" sz="6600" b="1" dirty="0" smtClean="0">
                <a:solidFill>
                  <a:srgbClr val="FFFF00"/>
                </a:solidFill>
                <a:latin typeface="+mj-lt"/>
              </a:rPr>
              <a:t>Questions?</a:t>
            </a:r>
            <a:endParaRPr lang="en-US" sz="2400" b="1" dirty="0" smtClean="0">
              <a:solidFill>
                <a:srgbClr val="FFFF00"/>
              </a:solidFill>
              <a:latin typeface="+mj-lt"/>
            </a:endParaRPr>
          </a:p>
          <a:p>
            <a:pPr marL="0" lvl="1"/>
            <a:endParaRPr lang="en-US" sz="2400" b="1" dirty="0">
              <a:latin typeface="+mj-lt"/>
            </a:endParaRPr>
          </a:p>
          <a:p>
            <a:pPr marL="0" lvl="1"/>
            <a:endParaRPr lang="en-US" sz="2400" b="1" dirty="0" smtClean="0">
              <a:latin typeface="+mj-lt"/>
            </a:endParaRPr>
          </a:p>
        </p:txBody>
      </p:sp>
    </p:spTree>
    <p:extLst>
      <p:ext uri="{BB962C8B-B14F-4D97-AF65-F5344CB8AC3E}">
        <p14:creationId xmlns:p14="http://schemas.microsoft.com/office/powerpoint/2010/main" val="3777211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ANC Background </a:t>
            </a:r>
            <a:endParaRPr lang="en-US" dirty="0"/>
          </a:p>
        </p:txBody>
      </p:sp>
      <p:sp>
        <p:nvSpPr>
          <p:cNvPr id="13" name="Title 1"/>
          <p:cNvSpPr txBox="1">
            <a:spLocks/>
          </p:cNvSpPr>
          <p:nvPr/>
        </p:nvSpPr>
        <p:spPr>
          <a:xfrm>
            <a:off x="-19050" y="2286000"/>
            <a:ext cx="8991600" cy="34290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algn="l"/>
            <a:r>
              <a:rPr lang="en-US" sz="3200" dirty="0" smtClean="0"/>
              <a:t>    ANC’s Three Runways</a:t>
            </a:r>
          </a:p>
          <a:p>
            <a:pPr marL="1028700" lvl="1" indent="-571500">
              <a:buFont typeface="Wingdings" panose="05000000000000000000" pitchFamily="2" charset="2"/>
              <a:buChar char="v"/>
            </a:pPr>
            <a:r>
              <a:rPr lang="en-US" sz="3200" b="1" dirty="0" smtClean="0"/>
              <a:t>N-S Runway  14-32</a:t>
            </a:r>
          </a:p>
          <a:p>
            <a:pPr marL="1028700" lvl="1" indent="-571500">
              <a:buFont typeface="Wingdings" panose="05000000000000000000" pitchFamily="2" charset="2"/>
              <a:buChar char="v"/>
            </a:pPr>
            <a:r>
              <a:rPr lang="en-US" sz="3200" b="1" dirty="0" smtClean="0"/>
              <a:t>E-W Runways  7R-25L and 7L-25R</a:t>
            </a:r>
          </a:p>
          <a:p>
            <a:pPr marL="1028700" lvl="1" indent="-571500">
              <a:buFont typeface="Wingdings" panose="05000000000000000000" pitchFamily="2" charset="2"/>
              <a:buChar char="v"/>
            </a:pPr>
            <a:r>
              <a:rPr lang="en-US" sz="3200" b="1" dirty="0" smtClean="0"/>
              <a:t>All Asphalt Pavements Historically</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sp>
        <p:nvSpPr>
          <p:cNvPr id="5" name="Title 1"/>
          <p:cNvSpPr txBox="1">
            <a:spLocks/>
          </p:cNvSpPr>
          <p:nvPr/>
        </p:nvSpPr>
        <p:spPr>
          <a:xfrm>
            <a:off x="0" y="1295400"/>
            <a:ext cx="8991600" cy="55626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3600" b="1" dirty="0" smtClean="0">
                <a:latin typeface="+mj-lt"/>
              </a:rPr>
              <a:t>Runway 7R-25L</a:t>
            </a:r>
            <a:endParaRPr lang="en-US" sz="3600" b="1" dirty="0">
              <a:latin typeface="+mj-lt"/>
            </a:endParaRPr>
          </a:p>
          <a:p>
            <a:pPr lvl="2" indent="-457200">
              <a:buFont typeface="Wingdings" panose="05000000000000000000" pitchFamily="2" charset="2"/>
              <a:buChar char="v"/>
            </a:pPr>
            <a:r>
              <a:rPr lang="en-US" sz="3200" b="1" dirty="0" smtClean="0"/>
              <a:t>Originally constructed in 1969</a:t>
            </a:r>
          </a:p>
          <a:p>
            <a:pPr marL="914400" lvl="3"/>
            <a:r>
              <a:rPr lang="en-US" sz="3200" b="1" dirty="0" smtClean="0"/>
              <a:t>	4” HMA over </a:t>
            </a:r>
          </a:p>
          <a:p>
            <a:pPr marL="1371600" lvl="4"/>
            <a:r>
              <a:rPr lang="en-US" sz="3200" b="1" dirty="0" smtClean="0"/>
              <a:t>	8” Bituminous Base Course </a:t>
            </a:r>
          </a:p>
          <a:p>
            <a:pPr marL="1371600" lvl="4"/>
            <a:r>
              <a:rPr lang="en-US" sz="3200" b="1" dirty="0" smtClean="0"/>
              <a:t>	100+” </a:t>
            </a:r>
            <a:r>
              <a:rPr lang="en-US" sz="3200" b="1" dirty="0" err="1" smtClean="0"/>
              <a:t>Subbbase</a:t>
            </a:r>
            <a:endParaRPr lang="en-US" sz="3200" b="1" dirty="0" smtClean="0"/>
          </a:p>
          <a:p>
            <a:pPr lvl="2" indent="-457200">
              <a:buFont typeface="Wingdings" panose="05000000000000000000" pitchFamily="2" charset="2"/>
              <a:buChar char="v"/>
            </a:pPr>
            <a:r>
              <a:rPr lang="en-US" sz="3200" b="1" dirty="0"/>
              <a:t>Supports the majority of “Wide Body” </a:t>
            </a:r>
            <a:r>
              <a:rPr lang="en-US" sz="3200" b="1" dirty="0" smtClean="0"/>
              <a:t>Traffic (B-747</a:t>
            </a:r>
            <a:r>
              <a:rPr lang="en-US" sz="3200" b="1" dirty="0"/>
              <a:t>, B-777, A-340, MD 11, etc</a:t>
            </a:r>
            <a:r>
              <a:rPr lang="en-US" sz="3200" b="1" dirty="0" smtClean="0"/>
              <a:t>.)</a:t>
            </a:r>
          </a:p>
          <a:p>
            <a:pPr lvl="2" indent="-457200">
              <a:buFont typeface="Wingdings" panose="05000000000000000000" pitchFamily="2" charset="2"/>
              <a:buChar char="v"/>
            </a:pPr>
            <a:r>
              <a:rPr lang="en-US" sz="3200" b="1" dirty="0"/>
              <a:t>Intermittent shave and pave </a:t>
            </a:r>
            <a:r>
              <a:rPr lang="en-US" sz="3200" b="1" dirty="0" smtClean="0"/>
              <a:t>rehabs</a:t>
            </a:r>
            <a:endParaRPr lang="en-US" sz="3200" b="1" dirty="0"/>
          </a:p>
          <a:p>
            <a:pPr lvl="2" indent="-457200">
              <a:buFont typeface="Wingdings" panose="05000000000000000000" pitchFamily="2" charset="2"/>
              <a:buChar char="v"/>
            </a:pPr>
            <a:r>
              <a:rPr lang="en-US" sz="3200" b="1" dirty="0"/>
              <a:t>After increasing frequency of partial rehabs full reconstruction was in order</a:t>
            </a:r>
          </a:p>
          <a:p>
            <a:pPr marL="914400" lvl="3"/>
            <a:endParaRPr lang="en-US" sz="3200" b="1" dirty="0" smtClean="0"/>
          </a:p>
        </p:txBody>
      </p:sp>
      <p:sp>
        <p:nvSpPr>
          <p:cNvPr id="4" name="Title 1"/>
          <p:cNvSpPr txBox="1">
            <a:spLocks/>
          </p:cNvSpPr>
          <p:nvPr/>
        </p:nvSpPr>
        <p:spPr>
          <a:xfrm>
            <a:off x="-482600" y="8382000"/>
            <a:ext cx="8559800" cy="16637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lvl="3" indent="-457200">
              <a:buFont typeface="Wingdings" panose="05000000000000000000" pitchFamily="2" charset="2"/>
              <a:buChar char="v"/>
            </a:pPr>
            <a:endParaRPr lang="en-US" sz="3200" b="1" dirty="0"/>
          </a:p>
        </p:txBody>
      </p:sp>
    </p:spTree>
    <p:extLst>
      <p:ext uri="{BB962C8B-B14F-4D97-AF65-F5344CB8AC3E}">
        <p14:creationId xmlns:p14="http://schemas.microsoft.com/office/powerpoint/2010/main" val="4089557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0" dur="500"/>
                                        <p:tgtEl>
                                          <p:spTgt spid="5">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3" dur="500"/>
                                        <p:tgtEl>
                                          <p:spTgt spid="5">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randombar(horizontal)">
                                      <p:cBhvr>
                                        <p:cTn id="3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ANC Background </a:t>
            </a: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73" b="15169"/>
          <a:stretch/>
        </p:blipFill>
        <p:spPr bwMode="auto">
          <a:xfrm>
            <a:off x="228600" y="914400"/>
            <a:ext cx="8458200" cy="553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44667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sp>
        <p:nvSpPr>
          <p:cNvPr id="5" name="Title 1"/>
          <p:cNvSpPr txBox="1">
            <a:spLocks/>
          </p:cNvSpPr>
          <p:nvPr/>
        </p:nvSpPr>
        <p:spPr>
          <a:xfrm>
            <a:off x="0" y="1295400"/>
            <a:ext cx="8991600" cy="5105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marL="0" lvl="1"/>
            <a:r>
              <a:rPr lang="en-US" sz="3200" b="1" dirty="0" smtClean="0">
                <a:latin typeface="Arial Black" panose="020B0A04020102020204" pitchFamily="34" charset="0"/>
              </a:rPr>
              <a:t>2010 - Phase I of the reconstruction project rehabilitated the east half of 7R with HMA surface</a:t>
            </a:r>
            <a:endParaRPr lang="en-US" sz="3200" b="1" dirty="0">
              <a:latin typeface="Arial Black" panose="020B0A04020102020204" pitchFamily="34" charset="0"/>
            </a:endParaRPr>
          </a:p>
          <a:p>
            <a:pPr marL="0" lvl="1"/>
            <a:endParaRPr lang="en-US" sz="3200" b="1" dirty="0" smtClean="0">
              <a:latin typeface="Arial Black" panose="020B0A04020102020204" pitchFamily="34" charset="0"/>
            </a:endParaRPr>
          </a:p>
          <a:p>
            <a:pPr marL="0" lvl="1"/>
            <a:r>
              <a:rPr lang="en-US" sz="3200" b="1" dirty="0" smtClean="0">
                <a:latin typeface="Arial Black" panose="020B0A04020102020204" pitchFamily="34" charset="0"/>
              </a:rPr>
              <a:t>2011 - Phase II reconstructed and extended the west half of the runway including 5,000 </a:t>
            </a:r>
            <a:r>
              <a:rPr lang="en-US" sz="3200" b="1" dirty="0" err="1" smtClean="0">
                <a:latin typeface="Arial Black" panose="020B0A04020102020204" pitchFamily="34" charset="0"/>
              </a:rPr>
              <a:t>ft</a:t>
            </a:r>
            <a:r>
              <a:rPr lang="en-US" sz="3200" b="1" dirty="0" smtClean="0">
                <a:latin typeface="Arial Black" panose="020B0A04020102020204" pitchFamily="34" charset="0"/>
              </a:rPr>
              <a:t> PCC concrete keel </a:t>
            </a:r>
            <a:endParaRPr lang="en-US" sz="3200" b="1" dirty="0"/>
          </a:p>
        </p:txBody>
      </p:sp>
    </p:spTree>
    <p:extLst>
      <p:ext uri="{BB962C8B-B14F-4D97-AF65-F5344CB8AC3E}">
        <p14:creationId xmlns:p14="http://schemas.microsoft.com/office/powerpoint/2010/main" val="2441999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9144000" cy="822960"/>
          </a:xfrm>
        </p:spPr>
        <p:txBody>
          <a:bodyPr>
            <a:normAutofit/>
          </a:bodyPr>
          <a:lstStyle/>
          <a:p>
            <a:r>
              <a:rPr lang="en-US" dirty="0" smtClean="0"/>
              <a:t>Project Background </a:t>
            </a:r>
            <a:endParaRPr lang="en-US" dirty="0"/>
          </a:p>
        </p:txBody>
      </p:sp>
      <p:sp>
        <p:nvSpPr>
          <p:cNvPr id="5" name="Title 1"/>
          <p:cNvSpPr txBox="1">
            <a:spLocks/>
          </p:cNvSpPr>
          <p:nvPr/>
        </p:nvSpPr>
        <p:spPr>
          <a:xfrm>
            <a:off x="0" y="1295400"/>
            <a:ext cx="8991600" cy="5105400"/>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a:lstStyle>
          <a:p>
            <a:pPr lvl="1" indent="-457200">
              <a:buFont typeface="Wingdings" panose="05000000000000000000" pitchFamily="2" charset="2"/>
              <a:buChar char="v"/>
            </a:pPr>
            <a:r>
              <a:rPr lang="en-US" sz="3200" b="1" dirty="0" smtClean="0">
                <a:latin typeface="Arial Black" panose="020B0A04020102020204" pitchFamily="34" charset="0"/>
              </a:rPr>
              <a:t>PCC section was located at the west end of the runway in the touchdown area of 7R</a:t>
            </a:r>
          </a:p>
          <a:p>
            <a:pPr lvl="3" indent="-457200">
              <a:buFont typeface="Wingdings" panose="05000000000000000000" pitchFamily="2" charset="2"/>
              <a:buChar char="v"/>
            </a:pPr>
            <a:r>
              <a:rPr lang="en-US" sz="3200" b="1" dirty="0">
                <a:latin typeface="Arial Black" panose="020B0A04020102020204" pitchFamily="34" charset="0"/>
              </a:rPr>
              <a:t>W</a:t>
            </a:r>
            <a:r>
              <a:rPr lang="en-US" sz="3200" b="1" dirty="0" smtClean="0">
                <a:latin typeface="Arial Black" panose="020B0A04020102020204" pitchFamily="34" charset="0"/>
              </a:rPr>
              <a:t>here the asphalt runway repairs were most often required</a:t>
            </a:r>
          </a:p>
          <a:p>
            <a:pPr lvl="1" indent="-457200">
              <a:buFont typeface="Wingdings" panose="05000000000000000000" pitchFamily="2" charset="2"/>
              <a:buChar char="v"/>
            </a:pPr>
            <a:endParaRPr lang="en-US" sz="3200" b="1" dirty="0">
              <a:latin typeface="Arial Black" panose="020B0A04020102020204" pitchFamily="34" charset="0"/>
            </a:endParaRPr>
          </a:p>
          <a:p>
            <a:pPr lvl="1" indent="-457200">
              <a:buFont typeface="Wingdings" panose="05000000000000000000" pitchFamily="2" charset="2"/>
              <a:buChar char="v"/>
            </a:pPr>
            <a:r>
              <a:rPr lang="en-US" sz="3200" b="1" dirty="0" smtClean="0">
                <a:latin typeface="Arial Black" panose="020B0A04020102020204" pitchFamily="34" charset="0"/>
              </a:rPr>
              <a:t>PCC pavement designed using FAA AC 150/5320-6E Airport Pavement Design and Evaluation</a:t>
            </a:r>
          </a:p>
        </p:txBody>
      </p:sp>
    </p:spTree>
    <p:extLst>
      <p:ext uri="{BB962C8B-B14F-4D97-AF65-F5344CB8AC3E}">
        <p14:creationId xmlns:p14="http://schemas.microsoft.com/office/powerpoint/2010/main" val="2560454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OTPF-Pres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2559</TotalTime>
  <Words>1066</Words>
  <Application>Microsoft Office PowerPoint</Application>
  <PresentationFormat>On-screen Show (4:3)</PresentationFormat>
  <Paragraphs>238</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DOTPF-Preso</vt:lpstr>
      <vt:lpstr>PowerPoint Presentation</vt:lpstr>
      <vt:lpstr>ANC Background </vt:lpstr>
      <vt:lpstr>ANC Background </vt:lpstr>
      <vt:lpstr>PowerPoint Presentation</vt:lpstr>
      <vt:lpstr>ANC Background </vt:lpstr>
      <vt:lpstr>Project Background </vt:lpstr>
      <vt:lpstr>ANC Background </vt:lpstr>
      <vt:lpstr>Project Background </vt:lpstr>
      <vt:lpstr>Project Background </vt:lpstr>
      <vt:lpstr>Project Background </vt:lpstr>
      <vt:lpstr>Project Background </vt:lpstr>
      <vt:lpstr>Project Background </vt:lpstr>
      <vt:lpstr>Project Background </vt:lpstr>
      <vt:lpstr>Project Background </vt:lpstr>
      <vt:lpstr>Project Background </vt:lpstr>
      <vt:lpstr>Project Background </vt:lpstr>
      <vt:lpstr>Project Background </vt:lpstr>
      <vt:lpstr>Project Background </vt:lpstr>
      <vt:lpstr>PowerPoint Presentation</vt:lpstr>
      <vt:lpstr>7R-25L Canal</vt:lpstr>
      <vt:lpstr>Project Background </vt:lpstr>
      <vt:lpstr>Project Background </vt:lpstr>
      <vt:lpstr>Project Background </vt:lpstr>
      <vt:lpstr>Partial Depth Repair (PDR)</vt:lpstr>
      <vt:lpstr>Partial Depth Repair (PDR)</vt:lpstr>
      <vt:lpstr>Partial Depth Repair (PDR)</vt:lpstr>
      <vt:lpstr>Partial Depth Repair (PDR)</vt:lpstr>
      <vt:lpstr>Partial Depth Repair (PDR)</vt:lpstr>
      <vt:lpstr>Partial Depth Repair (PDR)</vt:lpstr>
      <vt:lpstr>Partial Depth Repair (PDR)</vt:lpstr>
      <vt:lpstr>Partial Depth Repair (PDR)</vt:lpstr>
      <vt:lpstr>Partial Depth Repair (PDR)</vt:lpstr>
      <vt:lpstr>Partial Depth Repair (PDR)</vt:lpstr>
      <vt:lpstr>Partial Depth Repair (PDR)</vt:lpstr>
      <vt:lpstr>Partial Depth Repair (PDR)</vt:lpstr>
      <vt:lpstr>Partial Depth Repair (PDR)</vt:lpstr>
      <vt:lpstr>Partial Depth Repair (PDR)</vt:lpstr>
      <vt:lpstr>Maintenance </vt:lpstr>
      <vt:lpstr>Future PCC Pavements</vt:lpstr>
      <vt:lpstr>Future PCC Pavements</vt:lpstr>
    </vt:vector>
  </TitlesOfParts>
  <Company>DOT/PF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blhewitt</dc:creator>
  <cp:lastModifiedBy>Miller, Mitchel R (DOT)</cp:lastModifiedBy>
  <cp:revision>281</cp:revision>
  <dcterms:created xsi:type="dcterms:W3CDTF">2011-04-30T00:28:28Z</dcterms:created>
  <dcterms:modified xsi:type="dcterms:W3CDTF">2014-11-24T19:54:09Z</dcterms:modified>
</cp:coreProperties>
</file>